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8" r:id="rId4"/>
    <p:sldId id="265" r:id="rId5"/>
    <p:sldId id="257" r:id="rId6"/>
    <p:sldId id="258" r:id="rId7"/>
    <p:sldId id="259" r:id="rId8"/>
    <p:sldId id="260" r:id="rId9"/>
    <p:sldId id="261" r:id="rId10"/>
    <p:sldId id="262" r:id="rId11"/>
    <p:sldId id="263" r:id="rId12"/>
    <p:sldId id="266" r:id="rId13"/>
    <p:sldId id="264" r:id="rId14"/>
    <p:sldId id="269" r:id="rId15"/>
    <p:sldId id="272" r:id="rId16"/>
    <p:sldId id="273" r:id="rId17"/>
    <p:sldId id="271" r:id="rId18"/>
    <p:sldId id="274" r:id="rId19"/>
    <p:sldId id="275"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C6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78"/>
  </p:normalViewPr>
  <p:slideViewPr>
    <p:cSldViewPr snapToGrid="0" snapToObjects="1">
      <p:cViewPr varScale="1">
        <p:scale>
          <a:sx n="86" d="100"/>
          <a:sy n="86"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04DE4-4CDE-5043-95F8-297FAED2FA85}" type="datetimeFigureOut">
              <a:rPr lang="en-US" smtClean="0"/>
              <a:t>9/20/2018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847DF-6612-BE49-9021-2571CA1B61CC}" type="slidenum">
              <a:rPr lang="en-US" smtClean="0"/>
              <a:t>‹#›</a:t>
            </a:fld>
            <a:endParaRPr lang="en-US"/>
          </a:p>
        </p:txBody>
      </p:sp>
    </p:spTree>
    <p:extLst>
      <p:ext uri="{BB962C8B-B14F-4D97-AF65-F5344CB8AC3E}">
        <p14:creationId xmlns:p14="http://schemas.microsoft.com/office/powerpoint/2010/main" val="149844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4847DF-6612-BE49-9021-2571CA1B61CC}" type="slidenum">
              <a:rPr lang="en-US" smtClean="0"/>
              <a:t>1</a:t>
            </a:fld>
            <a:endParaRPr lang="en-US"/>
          </a:p>
        </p:txBody>
      </p:sp>
    </p:spTree>
    <p:extLst>
      <p:ext uri="{BB962C8B-B14F-4D97-AF65-F5344CB8AC3E}">
        <p14:creationId xmlns:p14="http://schemas.microsoft.com/office/powerpoint/2010/main" val="88556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of</a:t>
            </a:r>
            <a:r>
              <a:rPr lang="en-US" baseline="0" dirty="0"/>
              <a:t> the example from chapter 1 of Martin Fowler’s Refactoring book. </a:t>
            </a:r>
            <a:endParaRPr lang="en-US" dirty="0"/>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9</a:t>
            </a:fld>
            <a:endParaRPr lang="en-GB"/>
          </a:p>
        </p:txBody>
      </p:sp>
    </p:spTree>
    <p:extLst>
      <p:ext uri="{BB962C8B-B14F-4D97-AF65-F5344CB8AC3E}">
        <p14:creationId xmlns:p14="http://schemas.microsoft.com/office/powerpoint/2010/main" val="1668152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10</a:t>
            </a:fld>
            <a:endParaRPr lang="en-GB"/>
          </a:p>
        </p:txBody>
      </p:sp>
    </p:spTree>
    <p:extLst>
      <p:ext uri="{BB962C8B-B14F-4D97-AF65-F5344CB8AC3E}">
        <p14:creationId xmlns:p14="http://schemas.microsoft.com/office/powerpoint/2010/main" val="25185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11</a:t>
            </a:fld>
            <a:endParaRPr lang="en-GB"/>
          </a:p>
        </p:txBody>
      </p:sp>
    </p:spTree>
    <p:extLst>
      <p:ext uri="{BB962C8B-B14F-4D97-AF65-F5344CB8AC3E}">
        <p14:creationId xmlns:p14="http://schemas.microsoft.com/office/powerpoint/2010/main" val="16458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3629819"/>
            <a:ext cx="12192000" cy="3255962"/>
          </a:xfrm>
          <a:prstGeom prst="rect">
            <a:avLst/>
          </a:prstGeom>
          <a:solidFill>
            <a:srgbClr val="B8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 y="0"/>
            <a:ext cx="12192000" cy="35099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r>
              <a:rPr lang="en-US" dirty="0">
                <a:solidFill>
                  <a:schemeClr val="lt1">
                    <a:alpha val="10000"/>
                  </a:schemeClr>
                </a:solidFill>
              </a:rPr>
              <a:t>Software</a:t>
            </a:r>
            <a:r>
              <a:rPr lang="en-US" baseline="0" dirty="0">
                <a:solidFill>
                  <a:schemeClr val="lt1">
                    <a:alpha val="10000"/>
                  </a:schemeClr>
                </a:solidFill>
              </a:rPr>
              <a:t> Testing • Black Box Testing • White Box Testing • Unit Testing • </a:t>
            </a:r>
            <a:r>
              <a:rPr lang="en-US" baseline="0" dirty="0" err="1">
                <a:solidFill>
                  <a:schemeClr val="lt1">
                    <a:alpha val="10000"/>
                  </a:schemeClr>
                </a:solidFill>
              </a:rPr>
              <a:t>xUnit</a:t>
            </a:r>
            <a:r>
              <a:rPr lang="en-US" baseline="0" dirty="0">
                <a:solidFill>
                  <a:schemeClr val="lt1">
                    <a:alpha val="10000"/>
                  </a:schemeClr>
                </a:solidFill>
              </a:rPr>
              <a:t> Testing • Test Doubles • Stubs • Mocks • Test Frameworks • Web System Testing • </a:t>
            </a:r>
            <a:endParaRPr lang="en-US" dirty="0">
              <a:solidFill>
                <a:schemeClr val="lt1">
                  <a:alpha val="1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dirty="0">
              <a:solidFill>
                <a:schemeClr val="lt1">
                  <a:alpha val="30000"/>
                </a:schemeClr>
              </a:solidFill>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baseline="0" dirty="0">
                <a:solidFill>
                  <a:schemeClr val="lt1">
                    <a:alpha val="30000"/>
                  </a:schemeClr>
                </a:solidFill>
              </a:rPr>
              <a:t> </a:t>
            </a:r>
            <a:endParaRPr lang="en-US" dirty="0">
              <a:solidFill>
                <a:schemeClr val="lt1">
                  <a:alpha val="30000"/>
                </a:schemeClr>
              </a:solidFill>
            </a:endParaRPr>
          </a:p>
          <a:p>
            <a:pPr algn="just"/>
            <a:endParaRPr lang="en-US" dirty="0">
              <a:solidFill>
                <a:schemeClr val="lt1">
                  <a:alpha val="30000"/>
                </a:schemeClr>
              </a:solidFill>
            </a:endParaRP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
        <p:nvSpPr>
          <p:cNvPr id="9" name="TextBox 8"/>
          <p:cNvSpPr txBox="1"/>
          <p:nvPr userDrawn="1"/>
        </p:nvSpPr>
        <p:spPr>
          <a:xfrm>
            <a:off x="511834" y="191849"/>
            <a:ext cx="11168331" cy="369332"/>
          </a:xfrm>
          <a:prstGeom prst="rect">
            <a:avLst/>
          </a:prstGeom>
          <a:noFill/>
        </p:spPr>
        <p:txBody>
          <a:bodyPr wrap="square" rtlCol="0">
            <a:spAutoFit/>
          </a:bodyPr>
          <a:lstStyle/>
          <a:p>
            <a:pPr algn="ctr"/>
            <a:r>
              <a:rPr lang="en-US" b="1" dirty="0">
                <a:solidFill>
                  <a:schemeClr val="bg1"/>
                </a:solidFill>
              </a:rPr>
              <a:t>Software Quality Assurance and Testing</a:t>
            </a:r>
          </a:p>
        </p:txBody>
      </p:sp>
      <p:sp>
        <p:nvSpPr>
          <p:cNvPr id="3" name="Subtitle 2"/>
          <p:cNvSpPr>
            <a:spLocks noGrp="1"/>
          </p:cNvSpPr>
          <p:nvPr>
            <p:ph type="subTitle" idx="1" hasCustomPrompt="1"/>
          </p:nvPr>
        </p:nvSpPr>
        <p:spPr>
          <a:xfrm>
            <a:off x="511834" y="3602038"/>
            <a:ext cx="11168332" cy="1655762"/>
          </a:xfrm>
        </p:spPr>
        <p:txBody>
          <a:bodyPr>
            <a:normAutofit/>
          </a:bodyPr>
          <a:lstStyle>
            <a:lvl1pPr marL="0" indent="0" algn="ctr">
              <a:buNone/>
              <a:defRPr sz="4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p:cNvSpPr>
            <a:spLocks noGrp="1"/>
          </p:cNvSpPr>
          <p:nvPr>
            <p:ph type="ctrTitle"/>
          </p:nvPr>
        </p:nvSpPr>
        <p:spPr>
          <a:xfrm>
            <a:off x="511834" y="1122363"/>
            <a:ext cx="11168332" cy="2387600"/>
          </a:xfrm>
        </p:spPr>
        <p:txBody>
          <a:bodyPr anchor="b">
            <a:noAutofit/>
          </a:bodyPr>
          <a:lstStyle>
            <a:lvl1pPr algn="ctr">
              <a:defRPr sz="8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7282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85B1E6-6230-3040-B4E5-1BF862D7AD9C}" type="datetime1">
              <a:rPr lang="en-GB" smtClean="0"/>
              <a:t>20/09/2018</a:t>
            </a:fld>
            <a:endParaRPr lang="en-US"/>
          </a:p>
        </p:txBody>
      </p:sp>
      <p:sp>
        <p:nvSpPr>
          <p:cNvPr id="5" name="Footer Placeholder 4"/>
          <p:cNvSpPr>
            <a:spLocks noGrp="1"/>
          </p:cNvSpPr>
          <p:nvPr>
            <p:ph type="ftr" sz="quarter" idx="11"/>
          </p:nvPr>
        </p:nvSpPr>
        <p:spPr/>
        <p:txBody>
          <a:bodyPr/>
          <a:lstStyle>
            <a:lvl1pPr>
              <a:defRPr/>
            </a:lvl1pPr>
          </a:lstStyle>
          <a:p>
            <a:r>
              <a:rPr lang="en-US" dirty="0"/>
              <a:t>Chapter 9: Refactoring</a:t>
            </a: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68390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36237-D934-1542-9D50-FD0F5E874D9A}" type="datetime1">
              <a:rPr lang="en-GB" smtClean="0"/>
              <a:t>20/09/2018</a:t>
            </a:fld>
            <a:endParaRPr lang="en-US"/>
          </a:p>
        </p:txBody>
      </p:sp>
      <p:sp>
        <p:nvSpPr>
          <p:cNvPr id="5" name="Footer Placeholder 4"/>
          <p:cNvSpPr>
            <a:spLocks noGrp="1"/>
          </p:cNvSpPr>
          <p:nvPr>
            <p:ph type="ftr" sz="quarter" idx="11"/>
          </p:nvPr>
        </p:nvSpPr>
        <p:spPr/>
        <p:txBody>
          <a:bodyPr/>
          <a:lstStyle>
            <a:lvl1pPr>
              <a:defRPr/>
            </a:lvl1pPr>
          </a:lstStyle>
          <a:p>
            <a:r>
              <a:rPr lang="en-US" dirty="0"/>
              <a:t>Chapter 9: Refactoring</a:t>
            </a: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1255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331813-3A8C-5346-B5A4-456F7787B89E}" type="datetime1">
              <a:rPr lang="en-GB" smtClean="0"/>
              <a:t>20/09/2018</a:t>
            </a:fld>
            <a:endParaRPr lang="en-US"/>
          </a:p>
        </p:txBody>
      </p:sp>
      <p:sp>
        <p:nvSpPr>
          <p:cNvPr id="5" name="Footer Placeholder 4"/>
          <p:cNvSpPr>
            <a:spLocks noGrp="1"/>
          </p:cNvSpPr>
          <p:nvPr>
            <p:ph type="ftr" sz="quarter" idx="11"/>
          </p:nvPr>
        </p:nvSpPr>
        <p:spPr/>
        <p:txBody>
          <a:bodyPr/>
          <a:lstStyle/>
          <a:p>
            <a:r>
              <a:rPr lang="en-US" dirty="0"/>
              <a:t>Chapter 9: Refactoring</a:t>
            </a: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93789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5BD9B-A8F0-EF46-98B9-0281BA47DB16}" type="datetime1">
              <a:rPr lang="en-GB" smtClean="0"/>
              <a:t>20/09/2018</a:t>
            </a:fld>
            <a:endParaRPr lang="en-US"/>
          </a:p>
        </p:txBody>
      </p:sp>
      <p:sp>
        <p:nvSpPr>
          <p:cNvPr id="5" name="Footer Placeholder 4"/>
          <p:cNvSpPr>
            <a:spLocks noGrp="1"/>
          </p:cNvSpPr>
          <p:nvPr>
            <p:ph type="ftr" sz="quarter" idx="11"/>
          </p:nvPr>
        </p:nvSpPr>
        <p:spPr/>
        <p:txBody>
          <a:bodyPr/>
          <a:lstStyle>
            <a:lvl1pPr>
              <a:defRPr/>
            </a:lvl1pPr>
          </a:lstStyle>
          <a:p>
            <a:r>
              <a:rPr lang="en-US" dirty="0"/>
              <a:t>Chapter 9: Refactoring</a:t>
            </a: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48397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9AFB22-9DB7-E14E-A44E-6C20AC2D0FB2}" type="datetime1">
              <a:rPr lang="en-GB" smtClean="0"/>
              <a:t>20/09/2018</a:t>
            </a:fld>
            <a:endParaRPr lang="en-US"/>
          </a:p>
        </p:txBody>
      </p:sp>
      <p:sp>
        <p:nvSpPr>
          <p:cNvPr id="6" name="Footer Placeholder 5"/>
          <p:cNvSpPr>
            <a:spLocks noGrp="1"/>
          </p:cNvSpPr>
          <p:nvPr>
            <p:ph type="ftr" sz="quarter" idx="11"/>
          </p:nvPr>
        </p:nvSpPr>
        <p:spPr/>
        <p:txBody>
          <a:bodyPr/>
          <a:lstStyle>
            <a:lvl1pPr>
              <a:defRPr/>
            </a:lvl1pPr>
          </a:lstStyle>
          <a:p>
            <a:r>
              <a:rPr lang="en-US" dirty="0"/>
              <a:t>Chapter 9: Refactoring</a:t>
            </a:r>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4908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10BFCD-91A4-FC4B-9858-9F0E378B66FA}" type="datetime1">
              <a:rPr lang="en-GB" smtClean="0"/>
              <a:t>20/09/2018</a:t>
            </a:fld>
            <a:endParaRPr lang="en-US"/>
          </a:p>
        </p:txBody>
      </p:sp>
      <p:sp>
        <p:nvSpPr>
          <p:cNvPr id="8" name="Footer Placeholder 7"/>
          <p:cNvSpPr>
            <a:spLocks noGrp="1"/>
          </p:cNvSpPr>
          <p:nvPr>
            <p:ph type="ftr" sz="quarter" idx="11"/>
          </p:nvPr>
        </p:nvSpPr>
        <p:spPr/>
        <p:txBody>
          <a:bodyPr/>
          <a:lstStyle>
            <a:lvl1pPr>
              <a:defRPr/>
            </a:lvl1pPr>
          </a:lstStyle>
          <a:p>
            <a:r>
              <a:rPr lang="en-US" dirty="0"/>
              <a:t>Chapter 9: Refactoring</a:t>
            </a:r>
          </a:p>
        </p:txBody>
      </p:sp>
      <p:sp>
        <p:nvSpPr>
          <p:cNvPr id="9" name="Slide Number Placeholder 8"/>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9117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C81789-1553-B143-8BEF-7D6CF2C3ED7F}" type="datetime1">
              <a:rPr lang="en-GB" smtClean="0"/>
              <a:t>20/09/2018</a:t>
            </a:fld>
            <a:endParaRPr lang="en-US"/>
          </a:p>
        </p:txBody>
      </p:sp>
      <p:sp>
        <p:nvSpPr>
          <p:cNvPr id="4" name="Footer Placeholder 3"/>
          <p:cNvSpPr>
            <a:spLocks noGrp="1"/>
          </p:cNvSpPr>
          <p:nvPr>
            <p:ph type="ftr" sz="quarter" idx="11"/>
          </p:nvPr>
        </p:nvSpPr>
        <p:spPr/>
        <p:txBody>
          <a:bodyPr/>
          <a:lstStyle>
            <a:lvl1pPr>
              <a:defRPr/>
            </a:lvl1pPr>
          </a:lstStyle>
          <a:p>
            <a:r>
              <a:rPr lang="en-US" dirty="0"/>
              <a:t>Chapter 9: Refactoring</a:t>
            </a:r>
          </a:p>
        </p:txBody>
      </p:sp>
      <p:sp>
        <p:nvSpPr>
          <p:cNvPr id="5" name="Slide Number Placeholder 4"/>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2238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83666-2F38-754B-A95E-FF10B05F389B}" type="datetime1">
              <a:rPr lang="en-GB" smtClean="0"/>
              <a:t>20/09/2018</a:t>
            </a:fld>
            <a:endParaRPr lang="en-US"/>
          </a:p>
        </p:txBody>
      </p:sp>
      <p:sp>
        <p:nvSpPr>
          <p:cNvPr id="3" name="Footer Placeholder 2"/>
          <p:cNvSpPr>
            <a:spLocks noGrp="1"/>
          </p:cNvSpPr>
          <p:nvPr>
            <p:ph type="ftr" sz="quarter" idx="11"/>
          </p:nvPr>
        </p:nvSpPr>
        <p:spPr/>
        <p:txBody>
          <a:bodyPr/>
          <a:lstStyle>
            <a:lvl1pPr>
              <a:defRPr/>
            </a:lvl1pPr>
          </a:lstStyle>
          <a:p>
            <a:r>
              <a:rPr lang="en-US" dirty="0"/>
              <a:t>Chapter 9: Refactoring</a:t>
            </a:r>
          </a:p>
        </p:txBody>
      </p:sp>
      <p:sp>
        <p:nvSpPr>
          <p:cNvPr id="4" name="Slide Number Placeholder 3"/>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3593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58D855-0D6E-0947-9D0A-1694EC6BF301}" type="datetime1">
              <a:rPr lang="en-GB" smtClean="0"/>
              <a:t>20/09/2018</a:t>
            </a:fld>
            <a:endParaRPr lang="en-US"/>
          </a:p>
        </p:txBody>
      </p:sp>
      <p:sp>
        <p:nvSpPr>
          <p:cNvPr id="6" name="Footer Placeholder 5"/>
          <p:cNvSpPr>
            <a:spLocks noGrp="1"/>
          </p:cNvSpPr>
          <p:nvPr>
            <p:ph type="ftr" sz="quarter" idx="11"/>
          </p:nvPr>
        </p:nvSpPr>
        <p:spPr/>
        <p:txBody>
          <a:bodyPr/>
          <a:lstStyle>
            <a:lvl1pPr>
              <a:defRPr/>
            </a:lvl1pPr>
          </a:lstStyle>
          <a:p>
            <a:r>
              <a:rPr lang="en-US" dirty="0"/>
              <a:t>Chapter 9: Refactoring</a:t>
            </a:r>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27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6CFD-CF95-D44F-9ECC-64100AFDA7CB}" type="datetime1">
              <a:rPr lang="en-GB" smtClean="0"/>
              <a:t>20/09/2018</a:t>
            </a:fld>
            <a:endParaRPr lang="en-US"/>
          </a:p>
        </p:txBody>
      </p:sp>
      <p:sp>
        <p:nvSpPr>
          <p:cNvPr id="6" name="Footer Placeholder 5"/>
          <p:cNvSpPr>
            <a:spLocks noGrp="1"/>
          </p:cNvSpPr>
          <p:nvPr>
            <p:ph type="ftr" sz="quarter" idx="11"/>
          </p:nvPr>
        </p:nvSpPr>
        <p:spPr/>
        <p:txBody>
          <a:bodyPr/>
          <a:lstStyle>
            <a:lvl1pPr>
              <a:defRPr/>
            </a:lvl1pPr>
          </a:lstStyle>
          <a:p>
            <a:r>
              <a:rPr lang="en-US" dirty="0"/>
              <a:t>Chapter 9: Refactoring</a:t>
            </a:r>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45011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solidFill>
            <a:srgbClr val="B8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8573" y="244354"/>
            <a:ext cx="1136961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48573" y="1704854"/>
            <a:ext cx="1136961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357666" y="6328411"/>
            <a:ext cx="1992702" cy="378139"/>
          </a:xfrm>
          <a:prstGeom prst="rect">
            <a:avLst/>
          </a:prstGeom>
        </p:spPr>
        <p:txBody>
          <a:bodyPr vert="horz" lIns="91440" tIns="45720" rIns="91440" bIns="45720" rtlCol="0" anchor="ctr"/>
          <a:lstStyle>
            <a:lvl1pPr algn="l">
              <a:defRPr sz="1600" b="1">
                <a:solidFill>
                  <a:schemeClr val="bg1"/>
                </a:solidFill>
              </a:defRPr>
            </a:lvl1pPr>
          </a:lstStyle>
          <a:p>
            <a:fld id="{6511CBB4-DC95-B640-97DB-EA84B617D84B}" type="datetime1">
              <a:rPr lang="en-GB" smtClean="0"/>
              <a:t>20/09/2018</a:t>
            </a:fld>
            <a:endParaRPr lang="en-US"/>
          </a:p>
        </p:txBody>
      </p:sp>
      <p:sp>
        <p:nvSpPr>
          <p:cNvPr id="5" name="Footer Placeholder 4"/>
          <p:cNvSpPr>
            <a:spLocks noGrp="1"/>
          </p:cNvSpPr>
          <p:nvPr>
            <p:ph type="ftr" sz="quarter" idx="3"/>
          </p:nvPr>
        </p:nvSpPr>
        <p:spPr>
          <a:xfrm>
            <a:off x="448573" y="6356350"/>
            <a:ext cx="5658929" cy="365125"/>
          </a:xfrm>
          <a:prstGeom prst="rect">
            <a:avLst/>
          </a:prstGeom>
        </p:spPr>
        <p:txBody>
          <a:bodyPr vert="horz" lIns="91440" tIns="45720" rIns="91440" bIns="45720" rtlCol="0" anchor="ctr"/>
          <a:lstStyle>
            <a:lvl1pPr algn="l">
              <a:defRPr sz="1600" b="1">
                <a:solidFill>
                  <a:schemeClr val="bg1"/>
                </a:solidFill>
              </a:defRPr>
            </a:lvl1pPr>
          </a:lstStyle>
          <a:p>
            <a:r>
              <a:rPr lang="en-US" dirty="0"/>
              <a:t>Chapter 9: Refactoring</a:t>
            </a:r>
          </a:p>
        </p:txBody>
      </p:sp>
      <p:sp>
        <p:nvSpPr>
          <p:cNvPr id="6" name="Slide Number Placeholder 5"/>
          <p:cNvSpPr>
            <a:spLocks noGrp="1"/>
          </p:cNvSpPr>
          <p:nvPr>
            <p:ph type="sldNum" sz="quarter" idx="4"/>
          </p:nvPr>
        </p:nvSpPr>
        <p:spPr>
          <a:xfrm>
            <a:off x="8610600" y="6356350"/>
            <a:ext cx="3207588" cy="365125"/>
          </a:xfrm>
          <a:prstGeom prst="rect">
            <a:avLst/>
          </a:prstGeom>
        </p:spPr>
        <p:txBody>
          <a:bodyPr vert="horz" lIns="91440" tIns="45720" rIns="91440" bIns="45720" rtlCol="0" anchor="ctr"/>
          <a:lstStyle>
            <a:lvl1pPr algn="r">
              <a:defRPr sz="1600" b="1">
                <a:solidFill>
                  <a:schemeClr val="bg1"/>
                </a:solidFill>
              </a:defRPr>
            </a:lvl1pPr>
          </a:lstStyle>
          <a:p>
            <a:fld id="{D90AFF93-45AE-CC4D-A56A-612CB3C1AB5C}" type="slidenum">
              <a:rPr lang="en-US" smtClean="0"/>
              <a:pPr/>
              <a:t>‹#›</a:t>
            </a:fld>
            <a:endParaRPr lang="en-US"/>
          </a:p>
        </p:txBody>
      </p:sp>
    </p:spTree>
    <p:extLst>
      <p:ext uri="{BB962C8B-B14F-4D97-AF65-F5344CB8AC3E}">
        <p14:creationId xmlns:p14="http://schemas.microsoft.com/office/powerpoint/2010/main" val="137620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factoring.com/catalo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Testing and Agile (Part 2)</a:t>
            </a:r>
          </a:p>
        </p:txBody>
      </p:sp>
      <p:sp>
        <p:nvSpPr>
          <p:cNvPr id="3" name="Subtitle 2"/>
          <p:cNvSpPr>
            <a:spLocks noGrp="1"/>
          </p:cNvSpPr>
          <p:nvPr>
            <p:ph type="subTitle" idx="1"/>
          </p:nvPr>
        </p:nvSpPr>
        <p:spPr/>
        <p:txBody>
          <a:bodyPr/>
          <a:lstStyle/>
          <a:p>
            <a:r>
              <a:rPr lang="en-US" dirty="0"/>
              <a:t>Chapter 9</a:t>
            </a:r>
          </a:p>
        </p:txBody>
      </p:sp>
      <p:sp>
        <p:nvSpPr>
          <p:cNvPr id="4" name="Footer Placeholder 3"/>
          <p:cNvSpPr>
            <a:spLocks noGrp="1"/>
          </p:cNvSpPr>
          <p:nvPr>
            <p:ph type="ftr" sz="quarter" idx="4294967295"/>
          </p:nvPr>
        </p:nvSpPr>
        <p:spPr>
          <a:xfrm>
            <a:off x="362310" y="6356350"/>
            <a:ext cx="5242704" cy="365125"/>
          </a:xfrm>
        </p:spPr>
        <p:txBody>
          <a:bodyPr/>
          <a:lstStyle/>
          <a:p>
            <a:r>
              <a:rPr lang="en-US" dirty="0"/>
              <a:t>Chapter 9: Design and Refactoring</a:t>
            </a:r>
          </a:p>
        </p:txBody>
      </p:sp>
      <p:sp>
        <p:nvSpPr>
          <p:cNvPr id="5" name="Slide Number Placeholder 4"/>
          <p:cNvSpPr>
            <a:spLocks noGrp="1"/>
          </p:cNvSpPr>
          <p:nvPr>
            <p:ph type="sldNum" sz="quarter" idx="12"/>
          </p:nvPr>
        </p:nvSpPr>
        <p:spPr/>
        <p:txBody>
          <a:bodyPr/>
          <a:lstStyle/>
          <a:p>
            <a:fld id="{D90AFF93-45AE-CC4D-A56A-612CB3C1AB5C}" type="slidenum">
              <a:rPr lang="en-US" smtClean="0"/>
              <a:t>1</a:t>
            </a:fld>
            <a:endParaRPr lang="en-US"/>
          </a:p>
        </p:txBody>
      </p:sp>
    </p:spTree>
    <p:extLst>
      <p:ext uri="{BB962C8B-B14F-4D97-AF65-F5344CB8AC3E}">
        <p14:creationId xmlns:p14="http://schemas.microsoft.com/office/powerpoint/2010/main" val="1883730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895"/>
            <a:ext cx="8229600" cy="1143000"/>
          </a:xfrm>
        </p:spPr>
        <p:txBody>
          <a:bodyPr/>
          <a:lstStyle/>
          <a:p>
            <a:r>
              <a:rPr lang="en-US" dirty="0"/>
              <a:t>Refactoring steps</a:t>
            </a:r>
          </a:p>
        </p:txBody>
      </p:sp>
      <p:sp>
        <p:nvSpPr>
          <p:cNvPr id="3" name="Content Placeholder 2"/>
          <p:cNvSpPr>
            <a:spLocks noGrp="1"/>
          </p:cNvSpPr>
          <p:nvPr>
            <p:ph idx="1"/>
          </p:nvPr>
        </p:nvSpPr>
        <p:spPr>
          <a:xfrm>
            <a:off x="1991544" y="1196753"/>
            <a:ext cx="8229600" cy="4525963"/>
          </a:xfrm>
        </p:spPr>
        <p:txBody>
          <a:bodyPr/>
          <a:lstStyle/>
          <a:p>
            <a:r>
              <a:rPr lang="en-US" sz="2800" dirty="0"/>
              <a:t>The example uses the following </a:t>
            </a:r>
            <a:r>
              <a:rPr lang="en-US" sz="2800" dirty="0" err="1"/>
              <a:t>Refactorings</a:t>
            </a:r>
            <a:r>
              <a:rPr lang="en-US" sz="2800" dirty="0"/>
              <a:t>:</a:t>
            </a:r>
          </a:p>
          <a:p>
            <a:pPr lvl="1"/>
            <a:r>
              <a:rPr lang="en-US" sz="2400" dirty="0"/>
              <a:t>Extract Method</a:t>
            </a:r>
          </a:p>
          <a:p>
            <a:pPr lvl="1"/>
            <a:r>
              <a:rPr lang="en-US" sz="2400" dirty="0"/>
              <a:t>Move Method</a:t>
            </a:r>
          </a:p>
          <a:p>
            <a:pPr lvl="1"/>
            <a:r>
              <a:rPr lang="en-US" sz="2400" dirty="0"/>
              <a:t>Replace Temp with Query</a:t>
            </a:r>
          </a:p>
          <a:p>
            <a:r>
              <a:rPr lang="en-US" sz="2800" dirty="0"/>
              <a:t>Full details are in the book, and a summary is available online: </a:t>
            </a:r>
          </a:p>
          <a:p>
            <a:pPr lvl="1"/>
            <a:r>
              <a:rPr lang="en-US" sz="2400" dirty="0">
                <a:hlinkClick r:id="rId3"/>
              </a:rPr>
              <a:t>http://refactoring.com/catalog/</a:t>
            </a:r>
            <a:endParaRPr lang="en-US" sz="2400" dirty="0"/>
          </a:p>
        </p:txBody>
      </p:sp>
      <p:sp>
        <p:nvSpPr>
          <p:cNvPr id="4" name="Footer Placeholder 3"/>
          <p:cNvSpPr>
            <a:spLocks noGrp="1"/>
          </p:cNvSpPr>
          <p:nvPr>
            <p:ph type="ftr" sz="quarter" idx="11"/>
          </p:nvPr>
        </p:nvSpPr>
        <p:spPr/>
        <p:txBody>
          <a:bodyPr/>
          <a:lstStyle/>
          <a:p>
            <a:r>
              <a:rPr lang="en-US" dirty="0"/>
              <a:t>Chapter 9: Design, Testing and Agile – Design Issues</a:t>
            </a:r>
          </a:p>
        </p:txBody>
      </p:sp>
      <p:sp>
        <p:nvSpPr>
          <p:cNvPr id="5" name="Slide Number Placeholder 4"/>
          <p:cNvSpPr>
            <a:spLocks noGrp="1"/>
          </p:cNvSpPr>
          <p:nvPr>
            <p:ph type="sldNum" sz="quarter" idx="12"/>
          </p:nvPr>
        </p:nvSpPr>
        <p:spPr/>
        <p:txBody>
          <a:bodyPr/>
          <a:lstStyle/>
          <a:p>
            <a:fld id="{D90AFF93-45AE-CC4D-A56A-612CB3C1AB5C}" type="slidenum">
              <a:rPr lang="en-US" smtClean="0"/>
              <a:t>10</a:t>
            </a:fld>
            <a:endParaRPr lang="en-US"/>
          </a:p>
        </p:txBody>
      </p:sp>
    </p:spTree>
    <p:extLst>
      <p:ext uri="{BB962C8B-B14F-4D97-AF65-F5344CB8AC3E}">
        <p14:creationId xmlns:p14="http://schemas.microsoft.com/office/powerpoint/2010/main" val="451054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057832D-C862-084B-803A-5C6F0DA480BE}" type="slidenum">
              <a:rPr lang="en-GB" sz="1400">
                <a:solidFill>
                  <a:srgbClr val="000000"/>
                </a:solidFill>
              </a:rPr>
              <a:pPr eaLnBrk="1" hangingPunct="1"/>
              <a:t>11</a:t>
            </a:fld>
            <a:endParaRPr lang="en-GB" sz="1400" dirty="0">
              <a:solidFill>
                <a:srgbClr val="000000"/>
              </a:solidFill>
            </a:endParaRPr>
          </a:p>
        </p:txBody>
      </p:sp>
      <p:pic>
        <p:nvPicPr>
          <p:cNvPr id="6" name="Picture 5"/>
          <p:cNvPicPr>
            <a:picLocks noChangeAspect="1"/>
          </p:cNvPicPr>
          <p:nvPr/>
        </p:nvPicPr>
        <p:blipFill>
          <a:blip r:embed="rId3"/>
          <a:stretch>
            <a:fillRect/>
          </a:stretch>
        </p:blipFill>
        <p:spPr>
          <a:xfrm>
            <a:off x="1011362" y="256136"/>
            <a:ext cx="10018588" cy="2666486"/>
          </a:xfrm>
          <a:prstGeom prst="rect">
            <a:avLst/>
          </a:prstGeom>
          <a:effectLst>
            <a:glow rad="63500">
              <a:schemeClr val="accent4">
                <a:alpha val="75000"/>
              </a:schemeClr>
            </a:glow>
            <a:outerShdw blurRad="50800" dist="38100" dir="2700000" algn="br">
              <a:srgbClr val="000000">
                <a:alpha val="43000"/>
              </a:srgbClr>
            </a:outerShdw>
          </a:effectLst>
        </p:spPr>
      </p:pic>
      <p:pic>
        <p:nvPicPr>
          <p:cNvPr id="7" name="Picture 6"/>
          <p:cNvPicPr>
            <a:picLocks noChangeAspect="1"/>
          </p:cNvPicPr>
          <p:nvPr/>
        </p:nvPicPr>
        <p:blipFill>
          <a:blip r:embed="rId4"/>
          <a:stretch>
            <a:fillRect/>
          </a:stretch>
        </p:blipFill>
        <p:spPr>
          <a:xfrm>
            <a:off x="827212" y="3231605"/>
            <a:ext cx="10386888" cy="2787823"/>
          </a:xfrm>
          <a:prstGeom prst="rect">
            <a:avLst/>
          </a:prstGeom>
          <a:effectLst>
            <a:glow rad="63500">
              <a:schemeClr val="accent4">
                <a:alpha val="75000"/>
              </a:schemeClr>
            </a:glow>
          </a:effectLst>
        </p:spPr>
      </p:pic>
      <p:sp>
        <p:nvSpPr>
          <p:cNvPr id="2" name="Footer Placeholder 1"/>
          <p:cNvSpPr>
            <a:spLocks noGrp="1"/>
          </p:cNvSpPr>
          <p:nvPr>
            <p:ph type="ftr" sz="quarter" idx="11"/>
          </p:nvPr>
        </p:nvSpPr>
        <p:spPr/>
        <p:txBody>
          <a:bodyPr/>
          <a:lstStyle/>
          <a:p>
            <a:r>
              <a:rPr lang="en-US" dirty="0"/>
              <a:t>Chapter 9: Design, Testing and Agile – Design Issues</a:t>
            </a:r>
          </a:p>
        </p:txBody>
      </p:sp>
    </p:spTree>
    <p:extLst>
      <p:ext uri="{BB962C8B-B14F-4D97-AF65-F5344CB8AC3E}">
        <p14:creationId xmlns:p14="http://schemas.microsoft.com/office/powerpoint/2010/main" val="30036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Chapter 9: Design, Testing and Agile – Design Issues</a:t>
            </a:r>
          </a:p>
        </p:txBody>
      </p:sp>
      <p:sp>
        <p:nvSpPr>
          <p:cNvPr id="5" name="Slide Number Placeholder 4"/>
          <p:cNvSpPr>
            <a:spLocks noGrp="1"/>
          </p:cNvSpPr>
          <p:nvPr>
            <p:ph type="sldNum" sz="quarter" idx="12"/>
          </p:nvPr>
        </p:nvSpPr>
        <p:spPr/>
        <p:txBody>
          <a:bodyPr/>
          <a:lstStyle/>
          <a:p>
            <a:fld id="{81FF8363-EA71-3B4F-95CE-88CA3C0FA59B}" type="slidenum">
              <a:rPr lang="en-US" smtClean="0"/>
              <a:t>12</a:t>
            </a:fld>
            <a:endParaRPr lang="en-US"/>
          </a:p>
        </p:txBody>
      </p:sp>
      <p:sp>
        <p:nvSpPr>
          <p:cNvPr id="6" name="Oval 5"/>
          <p:cNvSpPr/>
          <p:nvPr/>
        </p:nvSpPr>
        <p:spPr>
          <a:xfrm>
            <a:off x="3773524" y="1482751"/>
            <a:ext cx="1224136" cy="1224136"/>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dirty="0"/>
          </a:p>
        </p:txBody>
      </p:sp>
      <p:sp>
        <p:nvSpPr>
          <p:cNvPr id="7" name="Oval 6"/>
          <p:cNvSpPr/>
          <p:nvPr/>
        </p:nvSpPr>
        <p:spPr>
          <a:xfrm>
            <a:off x="3773301" y="4507286"/>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73301" y="2994399"/>
            <a:ext cx="1223962" cy="1223963"/>
          </a:xfrm>
          <a:prstGeom prst="ellipse">
            <a:avLst/>
          </a:prstGeom>
          <a:solidFill>
            <a:srgbClr val="65D448"/>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5644963" y="1698999"/>
            <a:ext cx="134844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Red</a:t>
            </a:r>
            <a:endParaRPr lang="en-US" sz="1800"/>
          </a:p>
        </p:txBody>
      </p:sp>
      <p:sp>
        <p:nvSpPr>
          <p:cNvPr id="10" name="TextBox 9"/>
          <p:cNvSpPr txBox="1">
            <a:spLocks noChangeArrowheads="1"/>
          </p:cNvSpPr>
          <p:nvPr/>
        </p:nvSpPr>
        <p:spPr bwMode="auto">
          <a:xfrm>
            <a:off x="5644964" y="3067424"/>
            <a:ext cx="196560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Green</a:t>
            </a:r>
            <a:endParaRPr lang="en-US" sz="1800"/>
          </a:p>
        </p:txBody>
      </p:sp>
      <p:sp>
        <p:nvSpPr>
          <p:cNvPr id="11" name="TextBox 10"/>
          <p:cNvSpPr txBox="1">
            <a:spLocks noChangeArrowheads="1"/>
          </p:cNvSpPr>
          <p:nvPr/>
        </p:nvSpPr>
        <p:spPr bwMode="auto">
          <a:xfrm>
            <a:off x="5644963" y="4723187"/>
            <a:ext cx="268374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dirty="0"/>
              <a:t>Refactor</a:t>
            </a:r>
            <a:endParaRPr lang="en-US" sz="1800" dirty="0"/>
          </a:p>
        </p:txBody>
      </p:sp>
      <p:sp>
        <p:nvSpPr>
          <p:cNvPr id="12" name="Oval 11"/>
          <p:cNvSpPr/>
          <p:nvPr/>
        </p:nvSpPr>
        <p:spPr>
          <a:xfrm>
            <a:off x="3773301" y="89462"/>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a:spLocks noChangeArrowheads="1"/>
          </p:cNvSpPr>
          <p:nvPr/>
        </p:nvSpPr>
        <p:spPr bwMode="auto">
          <a:xfrm>
            <a:off x="5644963" y="305363"/>
            <a:ext cx="268374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dirty="0"/>
              <a:t>Refactor</a:t>
            </a:r>
            <a:endParaRPr lang="en-US" sz="1800" dirty="0"/>
          </a:p>
        </p:txBody>
      </p:sp>
    </p:spTree>
    <p:extLst>
      <p:ext uri="{BB962C8B-B14F-4D97-AF65-F5344CB8AC3E}">
        <p14:creationId xmlns:p14="http://schemas.microsoft.com/office/powerpoint/2010/main" val="199054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r="-356"/>
          <a:stretch/>
        </p:blipFill>
        <p:spPr>
          <a:xfrm>
            <a:off x="1487488" y="-13496"/>
            <a:ext cx="9289032" cy="6858000"/>
          </a:xfrm>
          <a:prstGeom prst="rect">
            <a:avLst/>
          </a:prstGeom>
        </p:spPr>
      </p:pic>
      <p:sp>
        <p:nvSpPr>
          <p:cNvPr id="3" name="Content Placeholder 2"/>
          <p:cNvSpPr>
            <a:spLocks noGrp="1"/>
          </p:cNvSpPr>
          <p:nvPr>
            <p:ph idx="1"/>
          </p:nvPr>
        </p:nvSpPr>
        <p:spPr>
          <a:xfrm>
            <a:off x="2495600" y="1052736"/>
            <a:ext cx="7632848" cy="4392488"/>
          </a:xfrm>
          <a:gradFill flip="none" rotWithShape="1">
            <a:gsLst>
              <a:gs pos="0">
                <a:schemeClr val="dk1">
                  <a:tint val="50000"/>
                  <a:satMod val="300000"/>
                  <a:alpha val="90000"/>
                </a:schemeClr>
              </a:gs>
              <a:gs pos="35000">
                <a:schemeClr val="dk1">
                  <a:tint val="37000"/>
                  <a:satMod val="300000"/>
                  <a:alpha val="90000"/>
                </a:schemeClr>
              </a:gs>
              <a:gs pos="100000">
                <a:schemeClr val="dk1">
                  <a:tint val="15000"/>
                  <a:satMod val="350000"/>
                  <a:alpha val="90000"/>
                </a:schemeClr>
              </a:gs>
            </a:gsLst>
            <a:lin ang="16200000" scaled="1"/>
            <a:tileRect/>
          </a:gradFill>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US" dirty="0"/>
              <a:t>“Any fool can write code that a computer can understand. Good programmers write code that humans can understand.”</a:t>
            </a:r>
          </a:p>
          <a:p>
            <a:pPr marL="0" indent="0">
              <a:buNone/>
            </a:pPr>
            <a:endParaRPr lang="en-US" dirty="0"/>
          </a:p>
          <a:p>
            <a:pPr marL="0" indent="0">
              <a:buNone/>
            </a:pPr>
            <a:r>
              <a:rPr lang="en-US" sz="2000" dirty="0"/>
              <a:t>Martin Fowler, Refactoring. </a:t>
            </a:r>
            <a:r>
              <a:rPr lang="en-US" sz="2000" i="1" dirty="0"/>
              <a:t>Improving the design of existing code.</a:t>
            </a:r>
            <a:r>
              <a:rPr lang="en-US" sz="2000" dirty="0"/>
              <a:t> Addison Wesley, 1999</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AF172B0C-DD49-5B4F-A9BB-F035638653CF}" type="slidenum">
              <a:rPr lang="en-GB" smtClean="0"/>
              <a:pPr>
                <a:defRPr/>
              </a:pPr>
              <a:t>13</a:t>
            </a:fld>
            <a:endParaRPr lang="en-GB" dirty="0"/>
          </a:p>
        </p:txBody>
      </p:sp>
      <p:sp>
        <p:nvSpPr>
          <p:cNvPr id="2" name="Footer Placeholder 1"/>
          <p:cNvSpPr>
            <a:spLocks noGrp="1"/>
          </p:cNvSpPr>
          <p:nvPr>
            <p:ph type="ftr" sz="quarter" idx="11"/>
          </p:nvPr>
        </p:nvSpPr>
        <p:spPr/>
        <p:txBody>
          <a:bodyPr/>
          <a:lstStyle/>
          <a:p>
            <a:r>
              <a:rPr lang="en-US" dirty="0"/>
              <a:t>Chapter 9: Design, Testing and Agile – Design Issues</a:t>
            </a:r>
          </a:p>
        </p:txBody>
      </p:sp>
    </p:spTree>
    <p:extLst>
      <p:ext uri="{BB962C8B-B14F-4D97-AF65-F5344CB8AC3E}">
        <p14:creationId xmlns:p14="http://schemas.microsoft.com/office/powerpoint/2010/main" val="20930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When do the developers create the design in an Agile project?</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704854"/>
            <a:ext cx="11586545" cy="4351338"/>
          </a:xfrm>
        </p:spPr>
        <p:txBody>
          <a:bodyPr>
            <a:normAutofit lnSpcReduction="10000"/>
          </a:bodyPr>
          <a:lstStyle/>
          <a:p>
            <a:r>
              <a:rPr lang="en-GB" dirty="0"/>
              <a:t>In XP (</a:t>
            </a:r>
            <a:r>
              <a:rPr lang="en-GB" dirty="0" err="1"/>
              <a:t>eXtreme</a:t>
            </a:r>
            <a:r>
              <a:rPr lang="en-GB" dirty="0"/>
              <a:t> Programming), it happens in different ways: </a:t>
            </a:r>
          </a:p>
          <a:p>
            <a:pPr lvl="1"/>
            <a:r>
              <a:rPr lang="en-GB" dirty="0"/>
              <a:t>A project is arranged in iterations – the team commits to add new functionality on each iteration</a:t>
            </a:r>
          </a:p>
          <a:p>
            <a:pPr lvl="1"/>
            <a:r>
              <a:rPr lang="en-GB" dirty="0"/>
              <a:t>At the start of the iteration, there is discussion in the team about the design for the new features and any possible changes to the existing code</a:t>
            </a:r>
          </a:p>
          <a:p>
            <a:pPr lvl="1"/>
            <a:r>
              <a:rPr lang="en-GB" dirty="0"/>
              <a:t>Developers talk in pairs – discussing the design as they add tests and code and review the new code</a:t>
            </a:r>
          </a:p>
          <a:p>
            <a:pPr lvl="1"/>
            <a:r>
              <a:rPr lang="en-GB" dirty="0"/>
              <a:t>There is daily stand-up meeting each day – a place to ask for ideas about design issues</a:t>
            </a:r>
          </a:p>
          <a:p>
            <a:pPr lvl="1"/>
            <a:r>
              <a:rPr lang="en-GB" dirty="0"/>
              <a:t>Work on refactoring</a:t>
            </a:r>
          </a:p>
          <a:p>
            <a:pPr lvl="1"/>
            <a:r>
              <a:rPr lang="en-GB" dirty="0"/>
              <a:t>Team interactions during the iteration</a:t>
            </a:r>
          </a:p>
          <a:p>
            <a:pPr lvl="1"/>
            <a:endParaRPr lang="en-GB" dirty="0"/>
          </a:p>
        </p:txBody>
      </p:sp>
      <p:sp>
        <p:nvSpPr>
          <p:cNvPr id="4" name="Footer Placeholder 3">
            <a:extLst>
              <a:ext uri="{FF2B5EF4-FFF2-40B4-BE49-F238E27FC236}">
                <a16:creationId xmlns:a16="http://schemas.microsoft.com/office/drawing/2014/main" id="{DE4DBCA3-7AFD-164B-AF6D-43D41CA74D36}"/>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14</a:t>
            </a:fld>
            <a:endParaRPr lang="en-US"/>
          </a:p>
        </p:txBody>
      </p:sp>
    </p:spTree>
    <p:extLst>
      <p:ext uri="{BB962C8B-B14F-4D97-AF65-F5344CB8AC3E}">
        <p14:creationId xmlns:p14="http://schemas.microsoft.com/office/powerpoint/2010/main" val="18599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When do the developers create the design in an Agile project?</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704854"/>
            <a:ext cx="11586545" cy="4351338"/>
          </a:xfrm>
        </p:spPr>
        <p:txBody>
          <a:bodyPr/>
          <a:lstStyle/>
          <a:p>
            <a:r>
              <a:rPr lang="en-GB" dirty="0"/>
              <a:t>In XP, there is often not a written design specification</a:t>
            </a:r>
          </a:p>
          <a:p>
            <a:r>
              <a:rPr lang="en-GB" dirty="0"/>
              <a:t>Some people think that is a bad way to build software</a:t>
            </a:r>
          </a:p>
          <a:p>
            <a:r>
              <a:rPr lang="en-GB" dirty="0"/>
              <a:t>This doesn’t mean that an XP cannot write details about the design, but the focus is on working code.</a:t>
            </a:r>
          </a:p>
          <a:p>
            <a:pPr lvl="1"/>
            <a:r>
              <a:rPr lang="en-GB" dirty="0"/>
              <a:t>Let’s look at the Agile Manifesto</a:t>
            </a:r>
          </a:p>
          <a:p>
            <a:pPr lvl="1"/>
            <a:endParaRPr lang="en-GB" dirty="0"/>
          </a:p>
        </p:txBody>
      </p:sp>
      <p:sp>
        <p:nvSpPr>
          <p:cNvPr id="4" name="Footer Placeholder 3">
            <a:extLst>
              <a:ext uri="{FF2B5EF4-FFF2-40B4-BE49-F238E27FC236}">
                <a16:creationId xmlns:a16="http://schemas.microsoft.com/office/drawing/2014/main" id="{DE4DBCA3-7AFD-164B-AF6D-43D41CA74D36}"/>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15</a:t>
            </a:fld>
            <a:endParaRPr lang="en-US"/>
          </a:p>
        </p:txBody>
      </p:sp>
    </p:spTree>
    <p:extLst>
      <p:ext uri="{BB962C8B-B14F-4D97-AF65-F5344CB8AC3E}">
        <p14:creationId xmlns:p14="http://schemas.microsoft.com/office/powerpoint/2010/main" val="14515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6712"/>
          </a:xfrm>
        </p:spPr>
        <p:txBody>
          <a:bodyPr>
            <a:normAutofit fontScale="90000"/>
          </a:bodyPr>
          <a:lstStyle/>
          <a:p>
            <a:r>
              <a:rPr lang="en-US" dirty="0"/>
              <a:t>Manifesto for Agile Software Development</a:t>
            </a:r>
          </a:p>
        </p:txBody>
      </p:sp>
      <p:sp>
        <p:nvSpPr>
          <p:cNvPr id="3" name="Content Placeholder 2"/>
          <p:cNvSpPr>
            <a:spLocks noGrp="1"/>
          </p:cNvSpPr>
          <p:nvPr>
            <p:ph idx="1"/>
          </p:nvPr>
        </p:nvSpPr>
        <p:spPr>
          <a:xfrm>
            <a:off x="448573" y="836712"/>
            <a:ext cx="11489427" cy="5616624"/>
          </a:xfrm>
        </p:spPr>
        <p:txBody>
          <a:bodyPr>
            <a:normAutofit/>
          </a:bodyPr>
          <a:lstStyle/>
          <a:p>
            <a:pPr marL="182880" indent="-182880">
              <a:lnSpc>
                <a:spcPct val="110000"/>
              </a:lnSpc>
              <a:spcBef>
                <a:spcPts val="624"/>
              </a:spcBef>
              <a:buFont typeface="Arial" pitchFamily="34" charset="0"/>
              <a:buChar char="•"/>
              <a:defRPr/>
            </a:pPr>
            <a:r>
              <a:rPr lang="en-US" sz="2800" dirty="0"/>
              <a:t>We are uncovering better ways of developing software by doing it and helping others do it. Through this work we have come to value:</a:t>
            </a:r>
          </a:p>
          <a:p>
            <a:pPr lvl="1" indent="-182880">
              <a:lnSpc>
                <a:spcPct val="110000"/>
              </a:lnSpc>
              <a:spcBef>
                <a:spcPts val="624"/>
              </a:spcBef>
              <a:buFont typeface="Arial" pitchFamily="34" charset="0"/>
              <a:buChar char="•"/>
              <a:defRPr/>
            </a:pPr>
            <a:r>
              <a:rPr lang="en-US" sz="2400" b="1" dirty="0"/>
              <a:t>Individuals and interactions </a:t>
            </a:r>
            <a:r>
              <a:rPr lang="en-US" sz="2400" dirty="0"/>
              <a:t>over processes and tools</a:t>
            </a:r>
          </a:p>
          <a:p>
            <a:pPr lvl="1" indent="-182880">
              <a:lnSpc>
                <a:spcPct val="110000"/>
              </a:lnSpc>
              <a:spcBef>
                <a:spcPts val="624"/>
              </a:spcBef>
              <a:buFont typeface="Arial" pitchFamily="34" charset="0"/>
              <a:buChar char="•"/>
              <a:defRPr/>
            </a:pPr>
            <a:r>
              <a:rPr lang="en-US" sz="2400" b="1" dirty="0"/>
              <a:t>Working software </a:t>
            </a:r>
            <a:r>
              <a:rPr lang="en-US" sz="2400" dirty="0"/>
              <a:t>over comprehensive documentation</a:t>
            </a:r>
          </a:p>
          <a:p>
            <a:pPr lvl="1" indent="-182880">
              <a:lnSpc>
                <a:spcPct val="110000"/>
              </a:lnSpc>
              <a:spcBef>
                <a:spcPts val="624"/>
              </a:spcBef>
              <a:buFont typeface="Arial" pitchFamily="34" charset="0"/>
              <a:buChar char="•"/>
              <a:defRPr/>
            </a:pPr>
            <a:r>
              <a:rPr lang="en-US" sz="2400" b="1" dirty="0"/>
              <a:t>Customer collaboration </a:t>
            </a:r>
            <a:r>
              <a:rPr lang="en-US" sz="2400" dirty="0"/>
              <a:t>over contract negotiation</a:t>
            </a:r>
          </a:p>
          <a:p>
            <a:pPr lvl="1" indent="-182880">
              <a:lnSpc>
                <a:spcPct val="110000"/>
              </a:lnSpc>
              <a:spcBef>
                <a:spcPts val="624"/>
              </a:spcBef>
              <a:buFont typeface="Arial" pitchFamily="34" charset="0"/>
              <a:buChar char="•"/>
              <a:defRPr/>
            </a:pPr>
            <a:r>
              <a:rPr lang="en-US" sz="2400" b="1" dirty="0"/>
              <a:t>Responding to change </a:t>
            </a:r>
            <a:r>
              <a:rPr lang="en-US" sz="2400" dirty="0"/>
              <a:t>over following a plan</a:t>
            </a:r>
          </a:p>
          <a:p>
            <a:pPr marL="182880" indent="-182880">
              <a:lnSpc>
                <a:spcPct val="110000"/>
              </a:lnSpc>
              <a:spcBef>
                <a:spcPts val="624"/>
              </a:spcBef>
              <a:buFont typeface="Arial" pitchFamily="34" charset="0"/>
              <a:buChar char="•"/>
              <a:defRPr/>
            </a:pPr>
            <a:r>
              <a:rPr lang="en-US" sz="2800" dirty="0"/>
              <a:t>That is, while there is value in the items on the right, we value the items on the left more.</a:t>
            </a:r>
          </a:p>
          <a:p>
            <a:pPr marL="182880" indent="-182880">
              <a:buFont typeface="Arial" pitchFamily="34" charset="0"/>
              <a:buChar char="•"/>
              <a:defRPr/>
            </a:pPr>
            <a:endParaRPr lang="en-US" sz="1000" dirty="0"/>
          </a:p>
          <a:p>
            <a:pPr marL="182880" indent="-182880">
              <a:buFont typeface="Arial" pitchFamily="34" charset="0"/>
              <a:buChar char="•"/>
              <a:defRPr/>
            </a:pPr>
            <a:r>
              <a:rPr lang="en-US" sz="1200" dirty="0">
                <a:solidFill>
                  <a:srgbClr val="000000"/>
                </a:solidFill>
              </a:rPr>
              <a:t>Kent Beck, Mike </a:t>
            </a:r>
            <a:r>
              <a:rPr lang="en-US" sz="1200" dirty="0" err="1">
                <a:solidFill>
                  <a:srgbClr val="000000"/>
                </a:solidFill>
              </a:rPr>
              <a:t>Beedle</a:t>
            </a:r>
            <a:r>
              <a:rPr lang="en-US" sz="1200" dirty="0">
                <a:solidFill>
                  <a:srgbClr val="000000"/>
                </a:solidFill>
              </a:rPr>
              <a:t>, </a:t>
            </a:r>
            <a:r>
              <a:rPr lang="en-US" sz="1200" dirty="0" err="1">
                <a:solidFill>
                  <a:srgbClr val="000000"/>
                </a:solidFill>
              </a:rPr>
              <a:t>Arie</a:t>
            </a:r>
            <a:r>
              <a:rPr lang="en-US" sz="1200" dirty="0">
                <a:solidFill>
                  <a:srgbClr val="000000"/>
                </a:solidFill>
              </a:rPr>
              <a:t> van </a:t>
            </a:r>
            <a:r>
              <a:rPr lang="en-US" sz="1200" dirty="0" err="1">
                <a:solidFill>
                  <a:srgbClr val="000000"/>
                </a:solidFill>
              </a:rPr>
              <a:t>Bennekum</a:t>
            </a:r>
            <a:r>
              <a:rPr lang="en-US" sz="1200" dirty="0">
                <a:solidFill>
                  <a:srgbClr val="000000"/>
                </a:solidFill>
              </a:rPr>
              <a:t>, Alistair Cockburn, Ward Cunningham, Martin Fowler, James </a:t>
            </a:r>
            <a:r>
              <a:rPr lang="en-US" sz="1200" dirty="0" err="1">
                <a:solidFill>
                  <a:srgbClr val="000000"/>
                </a:solidFill>
              </a:rPr>
              <a:t>Grenning</a:t>
            </a:r>
            <a:r>
              <a:rPr lang="en-US" sz="1200" dirty="0">
                <a:solidFill>
                  <a:srgbClr val="000000"/>
                </a:solidFill>
              </a:rPr>
              <a:t>, Jim </a:t>
            </a:r>
            <a:r>
              <a:rPr lang="en-US" sz="1200" dirty="0" err="1">
                <a:solidFill>
                  <a:srgbClr val="000000"/>
                </a:solidFill>
              </a:rPr>
              <a:t>Highsmith</a:t>
            </a:r>
            <a:r>
              <a:rPr lang="en-US" sz="1200" dirty="0">
                <a:solidFill>
                  <a:srgbClr val="000000"/>
                </a:solidFill>
              </a:rPr>
              <a:t>, Andrew Hunt, Ron Jeffries, Jon Kern, Brian </a:t>
            </a:r>
            <a:r>
              <a:rPr lang="en-US" sz="1200" dirty="0" err="1">
                <a:solidFill>
                  <a:srgbClr val="000000"/>
                </a:solidFill>
              </a:rPr>
              <a:t>Marick</a:t>
            </a:r>
            <a:r>
              <a:rPr lang="en-US" sz="1200" dirty="0">
                <a:solidFill>
                  <a:srgbClr val="000000"/>
                </a:solidFill>
              </a:rPr>
              <a:t>, Robert C. Martin, Steve Mellor, Ken </a:t>
            </a:r>
            <a:r>
              <a:rPr lang="en-US" sz="1200" dirty="0" err="1">
                <a:solidFill>
                  <a:srgbClr val="000000"/>
                </a:solidFill>
              </a:rPr>
              <a:t>Schwaber</a:t>
            </a:r>
            <a:r>
              <a:rPr lang="en-US" sz="1200" dirty="0">
                <a:solidFill>
                  <a:srgbClr val="000000"/>
                </a:solidFill>
              </a:rPr>
              <a:t>, Jeff Sutherland, Dave Thomas</a:t>
            </a:r>
            <a:r>
              <a:rPr lang="en-US" sz="1200" dirty="0"/>
              <a:t>	</a:t>
            </a:r>
          </a:p>
          <a:p>
            <a:pPr marL="182880" indent="-182880">
              <a:buFont typeface="Arial" pitchFamily="34" charset="0"/>
              <a:buChar char="•"/>
              <a:defRPr/>
            </a:pPr>
            <a:endParaRPr lang="en-US" sz="1200" dirty="0"/>
          </a:p>
          <a:p>
            <a:pPr marL="182880" indent="-182880">
              <a:buFont typeface="Arial" pitchFamily="34" charset="0"/>
              <a:buChar char="•"/>
              <a:defRPr/>
            </a:pPr>
            <a:r>
              <a:rPr lang="en-US" sz="1200" dirty="0"/>
              <a:t>© 2001, the above authors • Taken from http://</a:t>
            </a:r>
            <a:r>
              <a:rPr lang="en-US" sz="1200" dirty="0" err="1"/>
              <a:t>agilemanifesto.org</a:t>
            </a:r>
            <a:r>
              <a:rPr lang="en-US" sz="1200" dirty="0"/>
              <a:t>/</a:t>
            </a:r>
            <a:endParaRPr lang="en-US" dirty="0"/>
          </a:p>
        </p:txBody>
      </p:sp>
      <p:sp>
        <p:nvSpPr>
          <p:cNvPr id="4" name="Footer Placeholder 3"/>
          <p:cNvSpPr>
            <a:spLocks noGrp="1"/>
          </p:cNvSpPr>
          <p:nvPr>
            <p:ph type="ftr" sz="quarter" idx="11"/>
          </p:nvPr>
        </p:nvSpPr>
        <p:spPr/>
        <p:txBody>
          <a:bodyPr/>
          <a:lstStyle/>
          <a:p>
            <a:r>
              <a:rPr lang="en-US" dirty="0"/>
              <a:t>Chapter 9: Design, Testing and Agile – Design Issues</a:t>
            </a:r>
          </a:p>
        </p:txBody>
      </p:sp>
      <p:sp>
        <p:nvSpPr>
          <p:cNvPr id="5" name="Slide Number Placeholder 4"/>
          <p:cNvSpPr>
            <a:spLocks noGrp="1"/>
          </p:cNvSpPr>
          <p:nvPr>
            <p:ph type="sldNum" sz="quarter" idx="12"/>
          </p:nvPr>
        </p:nvSpPr>
        <p:spPr/>
        <p:txBody>
          <a:bodyPr/>
          <a:lstStyle/>
          <a:p>
            <a:fld id="{81FF8363-EA71-3B4F-95CE-88CA3C0FA59B}" type="slidenum">
              <a:rPr lang="en-US" smtClean="0"/>
              <a:t>16</a:t>
            </a:fld>
            <a:endParaRPr lang="en-US"/>
          </a:p>
        </p:txBody>
      </p:sp>
    </p:spTree>
    <p:extLst>
      <p:ext uri="{BB962C8B-B14F-4D97-AF65-F5344CB8AC3E}">
        <p14:creationId xmlns:p14="http://schemas.microsoft.com/office/powerpoint/2010/main" val="871136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Designing to make it easier to test the software</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431985"/>
            <a:ext cx="11369615" cy="4624207"/>
          </a:xfrm>
        </p:spPr>
        <p:txBody>
          <a:bodyPr>
            <a:normAutofit/>
          </a:bodyPr>
          <a:lstStyle/>
          <a:p>
            <a:r>
              <a:rPr lang="en-GB" dirty="0"/>
              <a:t>As we write code, we should think about how easy it is to test</a:t>
            </a:r>
          </a:p>
          <a:p>
            <a:pPr lvl="1"/>
            <a:r>
              <a:rPr lang="en-GB" dirty="0"/>
              <a:t>Shorter methods and functions – less complexity</a:t>
            </a:r>
          </a:p>
          <a:p>
            <a:pPr lvl="1"/>
            <a:r>
              <a:rPr lang="en-GB" dirty="0"/>
              <a:t>Code with low coupling and high cohesion</a:t>
            </a:r>
          </a:p>
          <a:p>
            <a:pPr lvl="1"/>
            <a:r>
              <a:rPr lang="en-GB" dirty="0"/>
              <a:t>Separating application logic out of the user interface code</a:t>
            </a:r>
          </a:p>
        </p:txBody>
      </p:sp>
      <p:sp>
        <p:nvSpPr>
          <p:cNvPr id="4" name="Footer Placeholder 3">
            <a:extLst>
              <a:ext uri="{FF2B5EF4-FFF2-40B4-BE49-F238E27FC236}">
                <a16:creationId xmlns:a16="http://schemas.microsoft.com/office/drawing/2014/main" id="{DE4DBCA3-7AFD-164B-AF6D-43D41CA74D36}"/>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17</a:t>
            </a:fld>
            <a:endParaRPr lang="en-US"/>
          </a:p>
        </p:txBody>
      </p:sp>
    </p:spTree>
    <p:extLst>
      <p:ext uri="{BB962C8B-B14F-4D97-AF65-F5344CB8AC3E}">
        <p14:creationId xmlns:p14="http://schemas.microsoft.com/office/powerpoint/2010/main" val="267643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Designing to make it easier to test the software</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431985"/>
            <a:ext cx="11369615" cy="4624207"/>
          </a:xfrm>
        </p:spPr>
        <p:txBody>
          <a:bodyPr>
            <a:normAutofit/>
          </a:bodyPr>
          <a:lstStyle/>
          <a:p>
            <a:r>
              <a:rPr lang="en-GB" dirty="0"/>
              <a:t>In Java, we can use Interfaces to make it easier to test</a:t>
            </a:r>
          </a:p>
          <a:p>
            <a:r>
              <a:rPr lang="en-GB" dirty="0"/>
              <a:t>With Interfaces we can create Test Stubs, use Mocking and reduce the coupling in the software</a:t>
            </a:r>
          </a:p>
          <a:p>
            <a:pPr lvl="1"/>
            <a:r>
              <a:rPr lang="en-GB" dirty="0"/>
              <a:t>Dependency Injection – the ability to set the DOC that an SUT might use</a:t>
            </a:r>
          </a:p>
          <a:p>
            <a:pPr lvl="1"/>
            <a:r>
              <a:rPr lang="en-GB" dirty="0"/>
              <a:t>This means that we can swap the real DOC for one that makes it easier to test – e.g. Test Doubles.</a:t>
            </a:r>
          </a:p>
        </p:txBody>
      </p:sp>
      <p:sp>
        <p:nvSpPr>
          <p:cNvPr id="4" name="Footer Placeholder 3">
            <a:extLst>
              <a:ext uri="{FF2B5EF4-FFF2-40B4-BE49-F238E27FC236}">
                <a16:creationId xmlns:a16="http://schemas.microsoft.com/office/drawing/2014/main" id="{DE4DBCA3-7AFD-164B-AF6D-43D41CA74D36}"/>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18</a:t>
            </a:fld>
            <a:endParaRPr lang="en-US"/>
          </a:p>
        </p:txBody>
      </p:sp>
    </p:spTree>
    <p:extLst>
      <p:ext uri="{BB962C8B-B14F-4D97-AF65-F5344CB8AC3E}">
        <p14:creationId xmlns:p14="http://schemas.microsoft.com/office/powerpoint/2010/main" val="393938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83E-BD3B-264F-8B24-F4A153BC17E6}"/>
              </a:ext>
            </a:extLst>
          </p:cNvPr>
          <p:cNvSpPr>
            <a:spLocks noGrp="1"/>
          </p:cNvSpPr>
          <p:nvPr>
            <p:ph type="title"/>
          </p:nvPr>
        </p:nvSpPr>
        <p:spPr/>
        <p:txBody>
          <a:bodyPr/>
          <a:lstStyle/>
          <a:p>
            <a:r>
              <a:rPr lang="en-GB" dirty="0"/>
              <a:t>Design, Testing and Agile</a:t>
            </a:r>
          </a:p>
        </p:txBody>
      </p:sp>
      <p:sp>
        <p:nvSpPr>
          <p:cNvPr id="3" name="Content Placeholder 2">
            <a:extLst>
              <a:ext uri="{FF2B5EF4-FFF2-40B4-BE49-F238E27FC236}">
                <a16:creationId xmlns:a16="http://schemas.microsoft.com/office/drawing/2014/main" id="{28234290-83B0-3741-80E0-C12926D0F06D}"/>
              </a:ext>
            </a:extLst>
          </p:cNvPr>
          <p:cNvSpPr>
            <a:spLocks noGrp="1"/>
          </p:cNvSpPr>
          <p:nvPr>
            <p:ph idx="1"/>
          </p:nvPr>
        </p:nvSpPr>
        <p:spPr>
          <a:xfrm>
            <a:off x="448573" y="1414732"/>
            <a:ext cx="11369615" cy="4641460"/>
          </a:xfrm>
        </p:spPr>
        <p:txBody>
          <a:bodyPr/>
          <a:lstStyle/>
          <a:p>
            <a:r>
              <a:rPr lang="en-GB" dirty="0"/>
              <a:t>Agile projects take a different approach to building software and organising the team</a:t>
            </a:r>
          </a:p>
          <a:p>
            <a:r>
              <a:rPr lang="en-GB" dirty="0"/>
              <a:t>Not as much documentation</a:t>
            </a:r>
          </a:p>
          <a:p>
            <a:r>
              <a:rPr lang="en-GB" dirty="0"/>
              <a:t>Emphasis on working code and tests for that code</a:t>
            </a:r>
          </a:p>
          <a:p>
            <a:r>
              <a:rPr lang="en-GB" dirty="0"/>
              <a:t>Different Agile approaches – we have looked at some ideas from XP</a:t>
            </a:r>
          </a:p>
          <a:p>
            <a:r>
              <a:rPr lang="en-GB" dirty="0"/>
              <a:t>Aim to develop design with information we have about requirements – be prepared to change - use tools to support this</a:t>
            </a:r>
          </a:p>
          <a:p>
            <a:endParaRPr lang="en-GB" dirty="0"/>
          </a:p>
        </p:txBody>
      </p:sp>
      <p:sp>
        <p:nvSpPr>
          <p:cNvPr id="4" name="Footer Placeholder 3">
            <a:extLst>
              <a:ext uri="{FF2B5EF4-FFF2-40B4-BE49-F238E27FC236}">
                <a16:creationId xmlns:a16="http://schemas.microsoft.com/office/drawing/2014/main" id="{02E88C81-3AAF-374B-B2E6-3CBDB71E9AC3}"/>
              </a:ext>
            </a:extLst>
          </p:cNvPr>
          <p:cNvSpPr>
            <a:spLocks noGrp="1"/>
          </p:cNvSpPr>
          <p:nvPr>
            <p:ph type="ftr" sz="quarter" idx="11"/>
          </p:nvPr>
        </p:nvSpPr>
        <p:spPr/>
        <p:txBody>
          <a:bodyPr/>
          <a:lstStyle/>
          <a:p>
            <a:r>
              <a:rPr lang="en-US"/>
              <a:t>Chapter 9: Refactoring</a:t>
            </a:r>
            <a:endParaRPr lang="en-US" dirty="0"/>
          </a:p>
        </p:txBody>
      </p:sp>
      <p:sp>
        <p:nvSpPr>
          <p:cNvPr id="5" name="Slide Number Placeholder 4">
            <a:extLst>
              <a:ext uri="{FF2B5EF4-FFF2-40B4-BE49-F238E27FC236}">
                <a16:creationId xmlns:a16="http://schemas.microsoft.com/office/drawing/2014/main" id="{95713B93-CFB6-A34E-B267-3F603FEE2D13}"/>
              </a:ext>
            </a:extLst>
          </p:cNvPr>
          <p:cNvSpPr>
            <a:spLocks noGrp="1"/>
          </p:cNvSpPr>
          <p:nvPr>
            <p:ph type="sldNum" sz="quarter" idx="12"/>
          </p:nvPr>
        </p:nvSpPr>
        <p:spPr/>
        <p:txBody>
          <a:bodyPr/>
          <a:lstStyle/>
          <a:p>
            <a:fld id="{D90AFF93-45AE-CC4D-A56A-612CB3C1AB5C}" type="slidenum">
              <a:rPr lang="en-US" smtClean="0"/>
              <a:t>19</a:t>
            </a:fld>
            <a:endParaRPr lang="en-US"/>
          </a:p>
        </p:txBody>
      </p:sp>
    </p:spTree>
    <p:extLst>
      <p:ext uri="{BB962C8B-B14F-4D97-AF65-F5344CB8AC3E}">
        <p14:creationId xmlns:p14="http://schemas.microsoft.com/office/powerpoint/2010/main" val="203632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637F-BA7B-8942-805F-B7C711ECC5AB}"/>
              </a:ext>
            </a:extLst>
          </p:cNvPr>
          <p:cNvSpPr>
            <a:spLocks noGrp="1"/>
          </p:cNvSpPr>
          <p:nvPr>
            <p:ph type="title"/>
          </p:nvPr>
        </p:nvSpPr>
        <p:spPr/>
        <p:txBody>
          <a:bodyPr/>
          <a:lstStyle/>
          <a:p>
            <a:r>
              <a:rPr lang="en-GB" dirty="0"/>
              <a:t>Design issues</a:t>
            </a:r>
          </a:p>
        </p:txBody>
      </p:sp>
      <p:sp>
        <p:nvSpPr>
          <p:cNvPr id="3" name="Content Placeholder 2">
            <a:extLst>
              <a:ext uri="{FF2B5EF4-FFF2-40B4-BE49-F238E27FC236}">
                <a16:creationId xmlns:a16="http://schemas.microsoft.com/office/drawing/2014/main" id="{F74B021F-686A-9144-B5EB-F935DEA4AEB2}"/>
              </a:ext>
            </a:extLst>
          </p:cNvPr>
          <p:cNvSpPr>
            <a:spLocks noGrp="1"/>
          </p:cNvSpPr>
          <p:nvPr>
            <p:ph idx="1"/>
          </p:nvPr>
        </p:nvSpPr>
        <p:spPr/>
        <p:txBody>
          <a:bodyPr/>
          <a:lstStyle/>
          <a:p>
            <a:r>
              <a:rPr lang="en-GB" dirty="0"/>
              <a:t>In the previous session, we looked at Pair Programming and TDD</a:t>
            </a:r>
          </a:p>
          <a:p>
            <a:r>
              <a:rPr lang="en-GB" dirty="0"/>
              <a:t>Do you remember? </a:t>
            </a:r>
          </a:p>
          <a:p>
            <a:pPr lvl="1"/>
            <a:r>
              <a:rPr lang="en-GB" dirty="0"/>
              <a:t>What the terms Drive and Navigator mean in Pair Programming?</a:t>
            </a:r>
          </a:p>
          <a:p>
            <a:pPr lvl="1"/>
            <a:r>
              <a:rPr lang="en-GB" dirty="0"/>
              <a:t>What three steps are there in TDD?</a:t>
            </a:r>
          </a:p>
          <a:p>
            <a:pPr lvl="1"/>
            <a:endParaRPr lang="en-GB" dirty="0"/>
          </a:p>
          <a:p>
            <a:r>
              <a:rPr lang="en-GB" dirty="0"/>
              <a:t>In this session, we will think about the design and how an Agile project using a technique like XP (</a:t>
            </a:r>
            <a:r>
              <a:rPr lang="en-GB" dirty="0" err="1"/>
              <a:t>eXtreme</a:t>
            </a:r>
            <a:r>
              <a:rPr lang="en-GB" dirty="0"/>
              <a:t> Programming) thinks about design and testing and quality control.</a:t>
            </a:r>
          </a:p>
        </p:txBody>
      </p:sp>
      <p:sp>
        <p:nvSpPr>
          <p:cNvPr id="4" name="Footer Placeholder 3">
            <a:extLst>
              <a:ext uri="{FF2B5EF4-FFF2-40B4-BE49-F238E27FC236}">
                <a16:creationId xmlns:a16="http://schemas.microsoft.com/office/drawing/2014/main" id="{10BDDFD5-7F3C-4647-852A-F120CAAABD61}"/>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379BE5F5-E0E9-A346-9F74-F7D7BC297330}"/>
              </a:ext>
            </a:extLst>
          </p:cNvPr>
          <p:cNvSpPr>
            <a:spLocks noGrp="1"/>
          </p:cNvSpPr>
          <p:nvPr>
            <p:ph type="sldNum" sz="quarter" idx="12"/>
          </p:nvPr>
        </p:nvSpPr>
        <p:spPr/>
        <p:txBody>
          <a:bodyPr/>
          <a:lstStyle/>
          <a:p>
            <a:fld id="{D90AFF93-45AE-CC4D-A56A-612CB3C1AB5C}" type="slidenum">
              <a:rPr lang="en-US" smtClean="0"/>
              <a:t>2</a:t>
            </a:fld>
            <a:endParaRPr lang="en-US"/>
          </a:p>
        </p:txBody>
      </p:sp>
    </p:spTree>
    <p:extLst>
      <p:ext uri="{BB962C8B-B14F-4D97-AF65-F5344CB8AC3E}">
        <p14:creationId xmlns:p14="http://schemas.microsoft.com/office/powerpoint/2010/main" val="275536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58E31-73C8-C341-AB74-86DF2EB67B87}"/>
              </a:ext>
            </a:extLst>
          </p:cNvPr>
          <p:cNvSpPr>
            <a:spLocks noGrp="1"/>
          </p:cNvSpPr>
          <p:nvPr>
            <p:ph type="sldNum" sz="quarter" idx="12"/>
          </p:nvPr>
        </p:nvSpPr>
        <p:spPr/>
        <p:txBody>
          <a:bodyPr/>
          <a:lstStyle/>
          <a:p>
            <a:fld id="{D90AFF93-45AE-CC4D-A56A-612CB3C1AB5C}" type="slidenum">
              <a:rPr lang="en-US" smtClean="0"/>
              <a:t>20</a:t>
            </a:fld>
            <a:endParaRPr lang="en-US"/>
          </a:p>
        </p:txBody>
      </p:sp>
      <p:sp>
        <p:nvSpPr>
          <p:cNvPr id="7" name="Subtitle 6">
            <a:extLst>
              <a:ext uri="{FF2B5EF4-FFF2-40B4-BE49-F238E27FC236}">
                <a16:creationId xmlns:a16="http://schemas.microsoft.com/office/drawing/2014/main" id="{6B95E747-3186-3A46-B86D-434D8608831B}"/>
              </a:ext>
            </a:extLst>
          </p:cNvPr>
          <p:cNvSpPr>
            <a:spLocks noGrp="1"/>
          </p:cNvSpPr>
          <p:nvPr>
            <p:ph type="subTitle" idx="1"/>
          </p:nvPr>
        </p:nvSpPr>
        <p:spPr/>
        <p:txBody>
          <a:bodyPr/>
          <a:lstStyle/>
          <a:p>
            <a:endParaRPr lang="en-GB" dirty="0"/>
          </a:p>
        </p:txBody>
      </p:sp>
      <p:sp>
        <p:nvSpPr>
          <p:cNvPr id="6" name="Title 5">
            <a:extLst>
              <a:ext uri="{FF2B5EF4-FFF2-40B4-BE49-F238E27FC236}">
                <a16:creationId xmlns:a16="http://schemas.microsoft.com/office/drawing/2014/main" id="{EB7B3FEF-FBC9-FD4E-B9CE-6E715735E026}"/>
              </a:ext>
            </a:extLst>
          </p:cNvPr>
          <p:cNvSpPr>
            <a:spLocks noGrp="1"/>
          </p:cNvSpPr>
          <p:nvPr>
            <p:ph type="ctrTitle"/>
          </p:nvPr>
        </p:nvSpPr>
        <p:spPr/>
        <p:txBody>
          <a:bodyPr/>
          <a:lstStyle/>
          <a:p>
            <a:r>
              <a:rPr lang="en-GB" dirty="0"/>
              <a:t>Any Questions?</a:t>
            </a:r>
          </a:p>
        </p:txBody>
      </p:sp>
    </p:spTree>
    <p:extLst>
      <p:ext uri="{BB962C8B-B14F-4D97-AF65-F5344CB8AC3E}">
        <p14:creationId xmlns:p14="http://schemas.microsoft.com/office/powerpoint/2010/main" val="293558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BDC62-3B41-6248-B571-AF0C69D1A053}"/>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880E32B6-BC80-814D-81D4-9EFFDEF8DE90}"/>
              </a:ext>
            </a:extLst>
          </p:cNvPr>
          <p:cNvSpPr>
            <a:spLocks noGrp="1"/>
          </p:cNvSpPr>
          <p:nvPr>
            <p:ph idx="1"/>
          </p:nvPr>
        </p:nvSpPr>
        <p:spPr/>
        <p:txBody>
          <a:bodyPr/>
          <a:lstStyle/>
          <a:p>
            <a:r>
              <a:rPr lang="en-GB" dirty="0"/>
              <a:t>Refactoring</a:t>
            </a:r>
          </a:p>
          <a:p>
            <a:r>
              <a:rPr lang="en-GB" dirty="0"/>
              <a:t>When do the developers create the design in an Agile project?</a:t>
            </a:r>
          </a:p>
          <a:p>
            <a:r>
              <a:rPr lang="en-GB" dirty="0"/>
              <a:t>Designing to make it easier to test the software</a:t>
            </a:r>
          </a:p>
        </p:txBody>
      </p:sp>
      <p:sp>
        <p:nvSpPr>
          <p:cNvPr id="4" name="Footer Placeholder 3">
            <a:extLst>
              <a:ext uri="{FF2B5EF4-FFF2-40B4-BE49-F238E27FC236}">
                <a16:creationId xmlns:a16="http://schemas.microsoft.com/office/drawing/2014/main" id="{D74AF671-6CD6-F34C-A0F0-D95E767AC724}"/>
              </a:ext>
            </a:extLst>
          </p:cNvPr>
          <p:cNvSpPr>
            <a:spLocks noGrp="1"/>
          </p:cNvSpPr>
          <p:nvPr>
            <p:ph type="ftr" sz="quarter" idx="11"/>
          </p:nvPr>
        </p:nvSpPr>
        <p:spPr/>
        <p:txBody>
          <a:bodyPr/>
          <a:lstStyle/>
          <a:p>
            <a:r>
              <a:rPr lang="en-US" dirty="0"/>
              <a:t>Chapter 9: Design, Testing and Agile – Design Issues</a:t>
            </a:r>
          </a:p>
        </p:txBody>
      </p:sp>
      <p:sp>
        <p:nvSpPr>
          <p:cNvPr id="5" name="Slide Number Placeholder 4">
            <a:extLst>
              <a:ext uri="{FF2B5EF4-FFF2-40B4-BE49-F238E27FC236}">
                <a16:creationId xmlns:a16="http://schemas.microsoft.com/office/drawing/2014/main" id="{5892261F-F685-3246-8136-B59F1C2A5DFF}"/>
              </a:ext>
            </a:extLst>
          </p:cNvPr>
          <p:cNvSpPr>
            <a:spLocks noGrp="1"/>
          </p:cNvSpPr>
          <p:nvPr>
            <p:ph type="sldNum" sz="quarter" idx="12"/>
          </p:nvPr>
        </p:nvSpPr>
        <p:spPr/>
        <p:txBody>
          <a:bodyPr/>
          <a:lstStyle/>
          <a:p>
            <a:fld id="{D90AFF93-45AE-CC4D-A56A-612CB3C1AB5C}" type="slidenum">
              <a:rPr lang="en-US" smtClean="0"/>
              <a:t>3</a:t>
            </a:fld>
            <a:endParaRPr lang="en-US"/>
          </a:p>
        </p:txBody>
      </p:sp>
    </p:spTree>
    <p:extLst>
      <p:ext uri="{BB962C8B-B14F-4D97-AF65-F5344CB8AC3E}">
        <p14:creationId xmlns:p14="http://schemas.microsoft.com/office/powerpoint/2010/main" val="26996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Chapter 9: Design, Testing and Agile – Design Issues</a:t>
            </a:r>
          </a:p>
        </p:txBody>
      </p:sp>
      <p:sp>
        <p:nvSpPr>
          <p:cNvPr id="5" name="Slide Number Placeholder 4"/>
          <p:cNvSpPr>
            <a:spLocks noGrp="1"/>
          </p:cNvSpPr>
          <p:nvPr>
            <p:ph type="sldNum" sz="quarter" idx="12"/>
          </p:nvPr>
        </p:nvSpPr>
        <p:spPr/>
        <p:txBody>
          <a:bodyPr/>
          <a:lstStyle/>
          <a:p>
            <a:fld id="{81FF8363-EA71-3B4F-95CE-88CA3C0FA59B}" type="slidenum">
              <a:rPr lang="en-US" smtClean="0"/>
              <a:t>4</a:t>
            </a:fld>
            <a:endParaRPr lang="en-US"/>
          </a:p>
        </p:txBody>
      </p:sp>
      <p:sp>
        <p:nvSpPr>
          <p:cNvPr id="6" name="Oval 5"/>
          <p:cNvSpPr/>
          <p:nvPr/>
        </p:nvSpPr>
        <p:spPr>
          <a:xfrm>
            <a:off x="3719736" y="980728"/>
            <a:ext cx="1224136" cy="1224136"/>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dirty="0"/>
          </a:p>
        </p:txBody>
      </p:sp>
      <p:sp>
        <p:nvSpPr>
          <p:cNvPr id="7" name="Oval 6"/>
          <p:cNvSpPr/>
          <p:nvPr/>
        </p:nvSpPr>
        <p:spPr>
          <a:xfrm>
            <a:off x="3719513" y="4005263"/>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19513" y="2492376"/>
            <a:ext cx="1223962" cy="1223963"/>
          </a:xfrm>
          <a:prstGeom prst="ellipse">
            <a:avLst/>
          </a:prstGeom>
          <a:solidFill>
            <a:srgbClr val="65D448"/>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5591175" y="1196976"/>
            <a:ext cx="134844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Red</a:t>
            </a:r>
            <a:endParaRPr lang="en-US" sz="1800" dirty="0"/>
          </a:p>
        </p:txBody>
      </p:sp>
      <p:sp>
        <p:nvSpPr>
          <p:cNvPr id="10" name="TextBox 9"/>
          <p:cNvSpPr txBox="1">
            <a:spLocks noChangeArrowheads="1"/>
          </p:cNvSpPr>
          <p:nvPr/>
        </p:nvSpPr>
        <p:spPr bwMode="auto">
          <a:xfrm>
            <a:off x="5591176" y="2565401"/>
            <a:ext cx="196560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Green</a:t>
            </a:r>
            <a:endParaRPr lang="en-US" sz="1800" dirty="0"/>
          </a:p>
        </p:txBody>
      </p:sp>
      <p:sp>
        <p:nvSpPr>
          <p:cNvPr id="11" name="TextBox 10"/>
          <p:cNvSpPr txBox="1">
            <a:spLocks noChangeArrowheads="1"/>
          </p:cNvSpPr>
          <p:nvPr/>
        </p:nvSpPr>
        <p:spPr bwMode="auto">
          <a:xfrm>
            <a:off x="5591175" y="4221164"/>
            <a:ext cx="268374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Refactor</a:t>
            </a:r>
            <a:endParaRPr lang="en-US" sz="1800"/>
          </a:p>
        </p:txBody>
      </p:sp>
    </p:spTree>
    <p:extLst>
      <p:ext uri="{BB962C8B-B14F-4D97-AF65-F5344CB8AC3E}">
        <p14:creationId xmlns:p14="http://schemas.microsoft.com/office/powerpoint/2010/main" val="156542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430178" cy="6858000"/>
          </a:xfrm>
          <a:prstGeom prst="rect">
            <a:avLst/>
          </a:prstGeom>
        </p:spPr>
      </p:pic>
      <p:sp>
        <p:nvSpPr>
          <p:cNvPr id="4" name="Content Placeholder 2"/>
          <p:cNvSpPr txBox="1">
            <a:spLocks/>
          </p:cNvSpPr>
          <p:nvPr/>
        </p:nvSpPr>
        <p:spPr>
          <a:xfrm>
            <a:off x="5738647" y="283779"/>
            <a:ext cx="6195849" cy="635350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100" dirty="0"/>
              <a:t>“Refactoring is the process of changing a software system in such a way that it does not alter the external behavior of the code yet improves its internal structure. It is a disciplined way to clean up code that minimizes the chances of introducing bugs. In essence when you refactor you are improving the design of the code after it has been written.”</a:t>
            </a:r>
          </a:p>
          <a:p>
            <a:pPr marL="0" indent="0" algn="r">
              <a:buFont typeface="Arial"/>
              <a:buNone/>
            </a:pPr>
            <a:r>
              <a:rPr lang="en-US" sz="2100" dirty="0"/>
              <a:t>Martin Fowler, Refactoring. </a:t>
            </a:r>
            <a:r>
              <a:rPr lang="en-US" sz="2100" i="1" dirty="0"/>
              <a:t>Improving the design of existing code.</a:t>
            </a:r>
            <a:r>
              <a:rPr lang="en-US" sz="2100" dirty="0"/>
              <a:t> Addison Wesley, 1999</a:t>
            </a:r>
          </a:p>
        </p:txBody>
      </p:sp>
      <p:sp>
        <p:nvSpPr>
          <p:cNvPr id="5" name="TextBox 4"/>
          <p:cNvSpPr txBox="1"/>
          <p:nvPr/>
        </p:nvSpPr>
        <p:spPr>
          <a:xfrm>
            <a:off x="5596757" y="6211669"/>
            <a:ext cx="6479627" cy="646331"/>
          </a:xfrm>
          <a:prstGeom prst="rect">
            <a:avLst/>
          </a:prstGeom>
          <a:noFill/>
        </p:spPr>
        <p:txBody>
          <a:bodyPr wrap="square" rtlCol="0">
            <a:spAutoFit/>
          </a:bodyPr>
          <a:lstStyle/>
          <a:p>
            <a:r>
              <a:rPr lang="en-US" sz="1200" dirty="0"/>
              <a:t>Image source: </a:t>
            </a:r>
          </a:p>
          <a:p>
            <a:r>
              <a:rPr lang="en-US" sz="1200" dirty="0"/>
              <a:t>https://</a:t>
            </a:r>
            <a:r>
              <a:rPr lang="en-US" sz="1200" dirty="0" err="1"/>
              <a:t>commons.wikimedia.org</a:t>
            </a:r>
            <a:r>
              <a:rPr lang="en-US" sz="1200" dirty="0"/>
              <a:t>/wiki/File:Webysther_20150414193208_-_Martin_Fowler.jpg,  </a:t>
            </a:r>
            <a:br>
              <a:rPr lang="en-US" sz="1200" dirty="0"/>
            </a:br>
            <a:r>
              <a:rPr lang="en-US" sz="1200" dirty="0"/>
              <a:t>This file is licensed under the Creative Commons Attribution-Share Alike 4.0 International license.</a:t>
            </a:r>
          </a:p>
        </p:txBody>
      </p:sp>
      <p:sp>
        <p:nvSpPr>
          <p:cNvPr id="3" name="Footer Placeholder 2"/>
          <p:cNvSpPr>
            <a:spLocks noGrp="1"/>
          </p:cNvSpPr>
          <p:nvPr>
            <p:ph type="ftr" sz="quarter" idx="11"/>
          </p:nvPr>
        </p:nvSpPr>
        <p:spPr/>
        <p:txBody>
          <a:bodyPr/>
          <a:lstStyle/>
          <a:p>
            <a:r>
              <a:rPr lang="en-US" dirty="0"/>
              <a:t>Chapter 9: Design, Testing and Agile – Design Issues</a:t>
            </a:r>
          </a:p>
        </p:txBody>
      </p:sp>
      <p:sp>
        <p:nvSpPr>
          <p:cNvPr id="6" name="Slide Number Placeholder 5"/>
          <p:cNvSpPr>
            <a:spLocks noGrp="1"/>
          </p:cNvSpPr>
          <p:nvPr>
            <p:ph type="sldNum" sz="quarter" idx="12"/>
          </p:nvPr>
        </p:nvSpPr>
        <p:spPr/>
        <p:txBody>
          <a:bodyPr/>
          <a:lstStyle/>
          <a:p>
            <a:fld id="{D90AFF93-45AE-CC4D-A56A-612CB3C1AB5C}" type="slidenum">
              <a:rPr lang="en-US" smtClean="0"/>
              <a:t>5</a:t>
            </a:fld>
            <a:endParaRPr lang="en-US"/>
          </a:p>
        </p:txBody>
      </p:sp>
    </p:spTree>
    <p:extLst>
      <p:ext uri="{BB962C8B-B14F-4D97-AF65-F5344CB8AC3E}">
        <p14:creationId xmlns:p14="http://schemas.microsoft.com/office/powerpoint/2010/main" val="77054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430178" cy="6858000"/>
          </a:xfrm>
          <a:prstGeom prst="rect">
            <a:avLst/>
          </a:prstGeom>
        </p:spPr>
      </p:pic>
      <p:sp>
        <p:nvSpPr>
          <p:cNvPr id="4" name="Content Placeholder 2"/>
          <p:cNvSpPr txBox="1">
            <a:spLocks/>
          </p:cNvSpPr>
          <p:nvPr/>
        </p:nvSpPr>
        <p:spPr>
          <a:xfrm>
            <a:off x="5738647" y="283779"/>
            <a:ext cx="6195849" cy="635350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100" dirty="0"/>
              <a:t>“Refactoring is the process of </a:t>
            </a:r>
            <a:r>
              <a:rPr lang="en-US" sz="3100" b="1" dirty="0"/>
              <a:t>changing a software system</a:t>
            </a:r>
            <a:r>
              <a:rPr lang="en-US" sz="3100" dirty="0"/>
              <a:t> in such a way that it </a:t>
            </a:r>
            <a:r>
              <a:rPr lang="en-US" sz="3100" b="1" dirty="0"/>
              <a:t>does not alter the external behavior</a:t>
            </a:r>
            <a:r>
              <a:rPr lang="en-US" sz="3100" dirty="0"/>
              <a:t> of the code yet </a:t>
            </a:r>
            <a:r>
              <a:rPr lang="en-US" sz="3100" b="1" dirty="0"/>
              <a:t>improves its internal structure</a:t>
            </a:r>
            <a:r>
              <a:rPr lang="en-US" sz="3100" dirty="0"/>
              <a:t>. It is a </a:t>
            </a:r>
            <a:r>
              <a:rPr lang="en-US" sz="3100" b="1" dirty="0"/>
              <a:t>disciplined way </a:t>
            </a:r>
            <a:r>
              <a:rPr lang="en-US" sz="3100" dirty="0"/>
              <a:t>to clean up code that minimizes the chances of introducing bugs. In essence when you refactor you are </a:t>
            </a:r>
            <a:r>
              <a:rPr lang="en-US" sz="3100" b="1" dirty="0"/>
              <a:t>improving the design of the code after it has been written</a:t>
            </a:r>
            <a:r>
              <a:rPr lang="en-US" sz="3100" dirty="0"/>
              <a:t>.”</a:t>
            </a:r>
          </a:p>
          <a:p>
            <a:pPr marL="0" indent="0" algn="r">
              <a:buFont typeface="Arial"/>
              <a:buNone/>
            </a:pPr>
            <a:r>
              <a:rPr lang="en-US" sz="2100" dirty="0"/>
              <a:t>Martin Fowler, Refactoring. </a:t>
            </a:r>
            <a:r>
              <a:rPr lang="en-US" sz="2100" i="1" dirty="0"/>
              <a:t>Improving the design of existing code.</a:t>
            </a:r>
            <a:r>
              <a:rPr lang="en-US" sz="2100" dirty="0"/>
              <a:t> Addison Wesley, 1999</a:t>
            </a:r>
          </a:p>
        </p:txBody>
      </p:sp>
      <p:sp>
        <p:nvSpPr>
          <p:cNvPr id="5" name="TextBox 4"/>
          <p:cNvSpPr txBox="1"/>
          <p:nvPr/>
        </p:nvSpPr>
        <p:spPr>
          <a:xfrm>
            <a:off x="5596757" y="6211669"/>
            <a:ext cx="6479627" cy="646331"/>
          </a:xfrm>
          <a:prstGeom prst="rect">
            <a:avLst/>
          </a:prstGeom>
          <a:noFill/>
        </p:spPr>
        <p:txBody>
          <a:bodyPr wrap="square" rtlCol="0">
            <a:spAutoFit/>
          </a:bodyPr>
          <a:lstStyle/>
          <a:p>
            <a:r>
              <a:rPr lang="en-US" sz="1200" dirty="0"/>
              <a:t>Image source: </a:t>
            </a:r>
          </a:p>
          <a:p>
            <a:r>
              <a:rPr lang="en-US" sz="1200" dirty="0"/>
              <a:t>https://</a:t>
            </a:r>
            <a:r>
              <a:rPr lang="en-US" sz="1200" dirty="0" err="1"/>
              <a:t>commons.wikimedia.org</a:t>
            </a:r>
            <a:r>
              <a:rPr lang="en-US" sz="1200" dirty="0"/>
              <a:t>/wiki/File:Webysther_20150414193208_-_Martin_Fowler.jpg,  </a:t>
            </a:r>
            <a:br>
              <a:rPr lang="en-US" sz="1200" dirty="0"/>
            </a:br>
            <a:r>
              <a:rPr lang="en-US" sz="1200" dirty="0"/>
              <a:t>This file is licensed under the Creative Commons Attribution-Share Alike 4.0 International license.</a:t>
            </a:r>
          </a:p>
        </p:txBody>
      </p:sp>
      <p:sp>
        <p:nvSpPr>
          <p:cNvPr id="3" name="Footer Placeholder 2"/>
          <p:cNvSpPr>
            <a:spLocks noGrp="1"/>
          </p:cNvSpPr>
          <p:nvPr>
            <p:ph type="ftr" sz="quarter" idx="11"/>
          </p:nvPr>
        </p:nvSpPr>
        <p:spPr/>
        <p:txBody>
          <a:bodyPr/>
          <a:lstStyle/>
          <a:p>
            <a:r>
              <a:rPr lang="en-US" dirty="0"/>
              <a:t>Chapter 9: Design, Testing and Agile – Design Issues</a:t>
            </a:r>
          </a:p>
        </p:txBody>
      </p:sp>
      <p:sp>
        <p:nvSpPr>
          <p:cNvPr id="6" name="Slide Number Placeholder 5"/>
          <p:cNvSpPr>
            <a:spLocks noGrp="1"/>
          </p:cNvSpPr>
          <p:nvPr>
            <p:ph type="sldNum" sz="quarter" idx="12"/>
          </p:nvPr>
        </p:nvSpPr>
        <p:spPr/>
        <p:txBody>
          <a:bodyPr/>
          <a:lstStyle/>
          <a:p>
            <a:fld id="{D90AFF93-45AE-CC4D-A56A-612CB3C1AB5C}" type="slidenum">
              <a:rPr lang="en-US" smtClean="0"/>
              <a:t>6</a:t>
            </a:fld>
            <a:endParaRPr lang="en-US"/>
          </a:p>
        </p:txBody>
      </p:sp>
    </p:spTree>
    <p:extLst>
      <p:ext uri="{BB962C8B-B14F-4D97-AF65-F5344CB8AC3E}">
        <p14:creationId xmlns:p14="http://schemas.microsoft.com/office/powerpoint/2010/main" val="127451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442486" y="2257735"/>
            <a:ext cx="7560840" cy="25822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600"/>
              <a:t>“I am not a great programmer. I am a good programmer with great habits.”</a:t>
            </a:r>
          </a:p>
          <a:p>
            <a:pPr marL="0" indent="0">
              <a:buFont typeface="Arial"/>
              <a:buNone/>
            </a:pPr>
            <a:endParaRPr lang="en-US"/>
          </a:p>
          <a:p>
            <a:pPr marL="0" indent="0">
              <a:buFont typeface="Arial"/>
              <a:buNone/>
            </a:pPr>
            <a:r>
              <a:rPr lang="en-US" sz="2000"/>
              <a:t>Kent Beck, quoted in </a:t>
            </a:r>
            <a:r>
              <a:rPr lang="en-US" sz="2000" i="1"/>
              <a:t>Refactoring. Improving the Design of Existing Code</a:t>
            </a:r>
            <a:r>
              <a:rPr lang="en-US" sz="2000"/>
              <a:t>. </a:t>
            </a:r>
            <a:endParaRPr lang="en-US" sz="2000" dirty="0"/>
          </a:p>
        </p:txBody>
      </p:sp>
      <p:sp>
        <p:nvSpPr>
          <p:cNvPr id="3" name="Footer Placeholder 2"/>
          <p:cNvSpPr>
            <a:spLocks noGrp="1"/>
          </p:cNvSpPr>
          <p:nvPr>
            <p:ph type="ftr" sz="quarter" idx="11"/>
          </p:nvPr>
        </p:nvSpPr>
        <p:spPr/>
        <p:txBody>
          <a:bodyPr/>
          <a:lstStyle/>
          <a:p>
            <a:r>
              <a:rPr lang="en-US" dirty="0"/>
              <a:t>Chapter 9: Design, Testing and Agile – Design Issues</a:t>
            </a:r>
          </a:p>
        </p:txBody>
      </p:sp>
      <p:sp>
        <p:nvSpPr>
          <p:cNvPr id="4" name="Slide Number Placeholder 3"/>
          <p:cNvSpPr>
            <a:spLocks noGrp="1"/>
          </p:cNvSpPr>
          <p:nvPr>
            <p:ph type="sldNum" sz="quarter" idx="12"/>
          </p:nvPr>
        </p:nvSpPr>
        <p:spPr/>
        <p:txBody>
          <a:bodyPr/>
          <a:lstStyle/>
          <a:p>
            <a:fld id="{D90AFF93-45AE-CC4D-A56A-612CB3C1AB5C}" type="slidenum">
              <a:rPr lang="en-US" smtClean="0"/>
              <a:t>7</a:t>
            </a:fld>
            <a:endParaRPr lang="en-US"/>
          </a:p>
        </p:txBody>
      </p:sp>
    </p:spTree>
    <p:extLst>
      <p:ext uri="{BB962C8B-B14F-4D97-AF65-F5344CB8AC3E}">
        <p14:creationId xmlns:p14="http://schemas.microsoft.com/office/powerpoint/2010/main" val="210105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2372" y="820730"/>
            <a:ext cx="10319657" cy="5016758"/>
          </a:xfrm>
          <a:prstGeom prst="rect">
            <a:avLst/>
          </a:prstGeom>
        </p:spPr>
        <p:txBody>
          <a:bodyPr wrap="square">
            <a:spAutoFit/>
          </a:bodyPr>
          <a:lstStyle/>
          <a:p>
            <a:r>
              <a:rPr lang="en-US" sz="3200" b="1" dirty="0">
                <a:solidFill>
                  <a:srgbClr val="242926"/>
                </a:solidFill>
                <a:latin typeface="Helvetica" charset="0"/>
              </a:rPr>
              <a:t>Refactoring (noun): </a:t>
            </a:r>
            <a:r>
              <a:rPr lang="en-US" sz="3200" dirty="0">
                <a:solidFill>
                  <a:srgbClr val="242926"/>
                </a:solidFill>
                <a:latin typeface="Helvetica" charset="0"/>
              </a:rPr>
              <a:t>a change made to the internal structure of software to make it easier to understand and cheaper to modify without changing its observable behavior.</a:t>
            </a:r>
          </a:p>
          <a:p>
            <a:endParaRPr lang="en-US" sz="3200" dirty="0">
              <a:solidFill>
                <a:srgbClr val="242926"/>
              </a:solidFill>
              <a:latin typeface="Helvetica" charset="0"/>
            </a:endParaRPr>
          </a:p>
          <a:p>
            <a:r>
              <a:rPr lang="en-US" sz="3200" b="1" dirty="0">
                <a:solidFill>
                  <a:srgbClr val="242926"/>
                </a:solidFill>
                <a:latin typeface="Helvetica" charset="0"/>
              </a:rPr>
              <a:t>Refactoring (verb): </a:t>
            </a:r>
            <a:r>
              <a:rPr lang="en-US" sz="3200" dirty="0">
                <a:solidFill>
                  <a:srgbClr val="242926"/>
                </a:solidFill>
                <a:latin typeface="Helvetica" charset="0"/>
              </a:rPr>
              <a:t>to restructure software by applying a series of </a:t>
            </a:r>
            <a:r>
              <a:rPr lang="en-US" sz="3200" dirty="0" err="1">
                <a:solidFill>
                  <a:srgbClr val="242926"/>
                </a:solidFill>
                <a:latin typeface="Helvetica" charset="0"/>
              </a:rPr>
              <a:t>refactorings</a:t>
            </a:r>
            <a:r>
              <a:rPr lang="en-US" sz="3200" dirty="0">
                <a:solidFill>
                  <a:srgbClr val="242926"/>
                </a:solidFill>
                <a:latin typeface="Helvetica" charset="0"/>
              </a:rPr>
              <a:t> without changing its observable behavior.</a:t>
            </a:r>
          </a:p>
          <a:p>
            <a:endParaRPr lang="en-US" sz="3200" dirty="0">
              <a:solidFill>
                <a:srgbClr val="242926"/>
              </a:solidFill>
              <a:latin typeface="Helvetica" charset="0"/>
            </a:endParaRPr>
          </a:p>
          <a:p>
            <a:r>
              <a:rPr lang="en-US" sz="3200" dirty="0"/>
              <a:t>http://</a:t>
            </a:r>
            <a:r>
              <a:rPr lang="en-US" sz="3200" dirty="0" err="1"/>
              <a:t>martinfowler.com</a:t>
            </a:r>
            <a:r>
              <a:rPr lang="en-US" sz="3200" dirty="0"/>
              <a:t>/</a:t>
            </a:r>
            <a:r>
              <a:rPr lang="en-US" sz="3200" dirty="0" err="1"/>
              <a:t>bliki</a:t>
            </a:r>
            <a:r>
              <a:rPr lang="en-US" sz="3200" dirty="0"/>
              <a:t>/</a:t>
            </a:r>
            <a:r>
              <a:rPr lang="en-US" sz="3200" dirty="0" err="1"/>
              <a:t>DefinitionOfRefactoring.html</a:t>
            </a:r>
            <a:endParaRPr lang="en-US" sz="3200" dirty="0"/>
          </a:p>
        </p:txBody>
      </p:sp>
      <p:sp>
        <p:nvSpPr>
          <p:cNvPr id="2" name="Footer Placeholder 1"/>
          <p:cNvSpPr>
            <a:spLocks noGrp="1"/>
          </p:cNvSpPr>
          <p:nvPr>
            <p:ph type="ftr" sz="quarter" idx="11"/>
          </p:nvPr>
        </p:nvSpPr>
        <p:spPr/>
        <p:txBody>
          <a:bodyPr/>
          <a:lstStyle/>
          <a:p>
            <a:r>
              <a:rPr lang="en-US" dirty="0"/>
              <a:t>Chapter 9: Design, Testing and Agile – Design Issues</a:t>
            </a:r>
          </a:p>
        </p:txBody>
      </p:sp>
      <p:sp>
        <p:nvSpPr>
          <p:cNvPr id="4" name="Slide Number Placeholder 3"/>
          <p:cNvSpPr>
            <a:spLocks noGrp="1"/>
          </p:cNvSpPr>
          <p:nvPr>
            <p:ph type="sldNum" sz="quarter" idx="12"/>
          </p:nvPr>
        </p:nvSpPr>
        <p:spPr/>
        <p:txBody>
          <a:bodyPr/>
          <a:lstStyle/>
          <a:p>
            <a:fld id="{D90AFF93-45AE-CC4D-A56A-612CB3C1AB5C}" type="slidenum">
              <a:rPr lang="en-US" smtClean="0"/>
              <a:t>8</a:t>
            </a:fld>
            <a:endParaRPr lang="en-US" dirty="0"/>
          </a:p>
        </p:txBody>
      </p:sp>
    </p:spTree>
    <p:extLst>
      <p:ext uri="{BB962C8B-B14F-4D97-AF65-F5344CB8AC3E}">
        <p14:creationId xmlns:p14="http://schemas.microsoft.com/office/powerpoint/2010/main" val="194562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20768" y="36693"/>
            <a:ext cx="8229600" cy="1143000"/>
          </a:xfrm>
        </p:spPr>
        <p:txBody>
          <a:bodyPr/>
          <a:lstStyle/>
          <a:p>
            <a:pPr>
              <a:defRPr/>
            </a:pPr>
            <a:r>
              <a:rPr lang="en-US" dirty="0">
                <a:ea typeface="+mj-ea"/>
              </a:rPr>
              <a:t>Example Outline</a:t>
            </a:r>
          </a:p>
        </p:txBody>
      </p:sp>
      <p:sp>
        <p:nvSpPr>
          <p:cNvPr id="4098" name="Content Placeholder 2"/>
          <p:cNvSpPr>
            <a:spLocks noGrp="1"/>
          </p:cNvSpPr>
          <p:nvPr>
            <p:ph idx="1"/>
          </p:nvPr>
        </p:nvSpPr>
        <p:spPr>
          <a:xfrm>
            <a:off x="3804770" y="335149"/>
            <a:ext cx="8778180" cy="546087"/>
          </a:xfrm>
        </p:spPr>
        <p:txBody>
          <a:bodyPr/>
          <a:lstStyle/>
          <a:p>
            <a:pPr marL="0" indent="0" algn="ctr">
              <a:buNone/>
            </a:pPr>
            <a:r>
              <a:rPr lang="en-US" sz="2800" dirty="0"/>
              <a:t>Use refactoring to modify the Movie rental example.</a:t>
            </a:r>
          </a:p>
        </p:txBody>
      </p:sp>
      <p:sp>
        <p:nvSpPr>
          <p:cNvPr id="4100" name="Slide Number Placeholder 4"/>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2D80440-D055-1447-BF23-66867DFC5FD8}" type="slidenum">
              <a:rPr lang="en-GB" sz="1400">
                <a:solidFill>
                  <a:srgbClr val="000000"/>
                </a:solidFill>
              </a:rPr>
              <a:pPr eaLnBrk="1" hangingPunct="1"/>
              <a:t>9</a:t>
            </a:fld>
            <a:endParaRPr lang="en-GB" sz="1400">
              <a:solidFill>
                <a:srgbClr val="000000"/>
              </a:solidFill>
            </a:endParaRPr>
          </a:p>
        </p:txBody>
      </p:sp>
      <p:pic>
        <p:nvPicPr>
          <p:cNvPr id="4101"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55893" y="1010642"/>
            <a:ext cx="10078271" cy="5697540"/>
          </a:xfrm>
          <a:prstGeom prst="rect">
            <a:avLst/>
          </a:prstGeom>
          <a:noFill/>
          <a:ln>
            <a:noFill/>
          </a:ln>
          <a:effectLst>
            <a:outerShdw blurRad="50800" dist="38100" dir="5400000" algn="t"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05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Template" id="{152554A7-787E-AD44-B073-DFEA633F6A56}" vid="{58114130-8BE6-0D42-A791-7ADB79B59F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Template>
  <TotalTime>2922</TotalTime>
  <Words>1224</Words>
  <Application>Microsoft Office PowerPoint</Application>
  <PresentationFormat>宽屏</PresentationFormat>
  <Paragraphs>132</Paragraphs>
  <Slides>20</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ＭＳ Ｐゴシック</vt:lpstr>
      <vt:lpstr>Arial</vt:lpstr>
      <vt:lpstr>Calibri</vt:lpstr>
      <vt:lpstr>Calibri Light</vt:lpstr>
      <vt:lpstr>Helvetica</vt:lpstr>
      <vt:lpstr>Times New Roman</vt:lpstr>
      <vt:lpstr>Office Theme</vt:lpstr>
      <vt:lpstr>Design, Testing and Agile (Part 2)</vt:lpstr>
      <vt:lpstr>Design issues</vt:lpstr>
      <vt:lpstr>Overview</vt:lpstr>
      <vt:lpstr>PowerPoint 演示文稿</vt:lpstr>
      <vt:lpstr>PowerPoint 演示文稿</vt:lpstr>
      <vt:lpstr>PowerPoint 演示文稿</vt:lpstr>
      <vt:lpstr>PowerPoint 演示文稿</vt:lpstr>
      <vt:lpstr>PowerPoint 演示文稿</vt:lpstr>
      <vt:lpstr>Example Outline</vt:lpstr>
      <vt:lpstr>Refactoring steps</vt:lpstr>
      <vt:lpstr>PowerPoint 演示文稿</vt:lpstr>
      <vt:lpstr>PowerPoint 演示文稿</vt:lpstr>
      <vt:lpstr>PowerPoint 演示文稿</vt:lpstr>
      <vt:lpstr>When do the developers create the design in an Agile project?</vt:lpstr>
      <vt:lpstr>When do the developers create the design in an Agile project?</vt:lpstr>
      <vt:lpstr>Manifesto for Agile Software Development</vt:lpstr>
      <vt:lpstr>Designing to make it easier to test the software</vt:lpstr>
      <vt:lpstr>Designing to make it easier to test the software</vt:lpstr>
      <vt:lpstr>Design, Testing and Agile</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Taylor [nst]</dc:creator>
  <cp:lastModifiedBy>杨 沛怡</cp:lastModifiedBy>
  <cp:revision>30</cp:revision>
  <cp:lastPrinted>2018-09-20T09:05:30Z</cp:lastPrinted>
  <dcterms:created xsi:type="dcterms:W3CDTF">2016-04-09T00:59:08Z</dcterms:created>
  <dcterms:modified xsi:type="dcterms:W3CDTF">2018-09-20T10:42:12Z</dcterms:modified>
</cp:coreProperties>
</file>